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95"/>
  </p:notesMasterIdLst>
  <p:sldIdLst>
    <p:sldId id="316" r:id="rId2"/>
    <p:sldId id="373" r:id="rId3"/>
    <p:sldId id="376" r:id="rId4"/>
    <p:sldId id="334" r:id="rId5"/>
    <p:sldId id="258" r:id="rId6"/>
    <p:sldId id="340" r:id="rId7"/>
    <p:sldId id="269" r:id="rId8"/>
    <p:sldId id="361" r:id="rId9"/>
    <p:sldId id="335" r:id="rId10"/>
    <p:sldId id="344" r:id="rId11"/>
    <p:sldId id="260" r:id="rId12"/>
    <p:sldId id="380" r:id="rId13"/>
    <p:sldId id="341" r:id="rId14"/>
    <p:sldId id="270" r:id="rId15"/>
    <p:sldId id="271" r:id="rId16"/>
    <p:sldId id="342" r:id="rId17"/>
    <p:sldId id="272" r:id="rId18"/>
    <p:sldId id="296" r:id="rId19"/>
    <p:sldId id="343" r:id="rId20"/>
    <p:sldId id="384" r:id="rId21"/>
    <p:sldId id="377" r:id="rId22"/>
    <p:sldId id="297" r:id="rId23"/>
    <p:sldId id="381" r:id="rId24"/>
    <p:sldId id="363" r:id="rId25"/>
    <p:sldId id="364" r:id="rId26"/>
    <p:sldId id="366" r:id="rId27"/>
    <p:sldId id="378" r:id="rId28"/>
    <p:sldId id="382" r:id="rId29"/>
    <p:sldId id="379" r:id="rId30"/>
    <p:sldId id="383" r:id="rId31"/>
    <p:sldId id="336" r:id="rId32"/>
    <p:sldId id="346" r:id="rId33"/>
    <p:sldId id="262" r:id="rId34"/>
    <p:sldId id="274" r:id="rId35"/>
    <p:sldId id="275" r:id="rId36"/>
    <p:sldId id="276" r:id="rId37"/>
    <p:sldId id="277" r:id="rId38"/>
    <p:sldId id="351" r:id="rId39"/>
    <p:sldId id="385" r:id="rId40"/>
    <p:sldId id="386" r:id="rId41"/>
    <p:sldId id="347" r:id="rId42"/>
    <p:sldId id="348" r:id="rId43"/>
    <p:sldId id="349" r:id="rId44"/>
    <p:sldId id="350" r:id="rId45"/>
    <p:sldId id="387" r:id="rId46"/>
    <p:sldId id="388" r:id="rId47"/>
    <p:sldId id="391" r:id="rId48"/>
    <p:sldId id="392" r:id="rId49"/>
    <p:sldId id="337" r:id="rId50"/>
    <p:sldId id="390" r:id="rId51"/>
    <p:sldId id="264" r:id="rId52"/>
    <p:sldId id="396" r:id="rId53"/>
    <p:sldId id="397" r:id="rId54"/>
    <p:sldId id="375" r:id="rId55"/>
    <p:sldId id="278" r:id="rId56"/>
    <p:sldId id="279" r:id="rId57"/>
    <p:sldId id="281" r:id="rId58"/>
    <p:sldId id="280" r:id="rId59"/>
    <p:sldId id="282" r:id="rId60"/>
    <p:sldId id="352" r:id="rId61"/>
    <p:sldId id="283" r:id="rId62"/>
    <p:sldId id="284" r:id="rId63"/>
    <p:sldId id="285" r:id="rId64"/>
    <p:sldId id="357" r:id="rId65"/>
    <p:sldId id="358" r:id="rId66"/>
    <p:sldId id="393" r:id="rId67"/>
    <p:sldId id="394" r:id="rId68"/>
    <p:sldId id="338" r:id="rId69"/>
    <p:sldId id="311" r:id="rId70"/>
    <p:sldId id="398" r:id="rId71"/>
    <p:sldId id="286" r:id="rId72"/>
    <p:sldId id="266" r:id="rId73"/>
    <p:sldId id="370" r:id="rId74"/>
    <p:sldId id="371" r:id="rId75"/>
    <p:sldId id="367" r:id="rId76"/>
    <p:sldId id="339" r:id="rId77"/>
    <p:sldId id="308" r:id="rId78"/>
    <p:sldId id="353" r:id="rId79"/>
    <p:sldId id="354" r:id="rId80"/>
    <p:sldId id="268" r:id="rId81"/>
    <p:sldId id="288" r:id="rId82"/>
    <p:sldId id="289" r:id="rId83"/>
    <p:sldId id="290" r:id="rId84"/>
    <p:sldId id="291" r:id="rId85"/>
    <p:sldId id="292" r:id="rId86"/>
    <p:sldId id="399" r:id="rId87"/>
    <p:sldId id="400" r:id="rId88"/>
    <p:sldId id="402" r:id="rId89"/>
    <p:sldId id="403" r:id="rId90"/>
    <p:sldId id="356" r:id="rId91"/>
    <p:sldId id="404" r:id="rId92"/>
    <p:sldId id="395" r:id="rId93"/>
    <p:sldId id="372" r:id="rId94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8374" autoAdjust="0"/>
  </p:normalViewPr>
  <p:slideViewPr>
    <p:cSldViewPr snapToGrid="0" snapToObjects="1">
      <p:cViewPr varScale="1">
        <p:scale>
          <a:sx n="163" d="100"/>
          <a:sy n="163" d="100"/>
        </p:scale>
        <p:origin x="228" y="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82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F4C4FA88-6280-8046-9D60-E2369DED338A}" type="datetimeFigureOut">
              <a:rPr lang="en-US"/>
              <a:pPr>
                <a:defRPr/>
              </a:pPr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EF0A677C-2D91-344F-8C3C-9836C9D65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7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>
            <a:extLst>
              <a:ext uri="{FF2B5EF4-FFF2-40B4-BE49-F238E27FC236}">
                <a16:creationId xmlns:a16="http://schemas.microsoft.com/office/drawing/2014/main" id="{578164C1-FD01-45B2-808F-D6FDC7A162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备注占位符 2">
            <a:extLst>
              <a:ext uri="{FF2B5EF4-FFF2-40B4-BE49-F238E27FC236}">
                <a16:creationId xmlns:a16="http://schemas.microsoft.com/office/drawing/2014/main" id="{FD48A9B0-1587-4F91-A9F3-BE30A23E5F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>
              <a:ea typeface="ＭＳ Ｐゴシック" panose="020B0600070205080204" pitchFamily="34" charset="-128"/>
            </a:endParaRPr>
          </a:p>
        </p:txBody>
      </p:sp>
      <p:sp>
        <p:nvSpPr>
          <p:cNvPr id="7171" name="幻灯片编号占位符 3">
            <a:extLst>
              <a:ext uri="{FF2B5EF4-FFF2-40B4-BE49-F238E27FC236}">
                <a16:creationId xmlns:a16="http://schemas.microsoft.com/office/drawing/2014/main" id="{9F6C3273-D502-4F50-9ED0-63C093CE2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846F4B-3780-4E6B-BB8E-7D191BFAC007}" type="slidenum">
              <a:rPr kumimoji="1" lang="zh-CN" altLang="en-US" smtClean="0">
                <a:latin typeface="Calibri" panose="020F0502020204030204" pitchFamily="34" charset="0"/>
              </a:rPr>
              <a:pPr/>
              <a:t>1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>
            <a:extLst>
              <a:ext uri="{FF2B5EF4-FFF2-40B4-BE49-F238E27FC236}">
                <a16:creationId xmlns:a16="http://schemas.microsoft.com/office/drawing/2014/main" id="{578164C1-FD01-45B2-808F-D6FDC7A162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备注占位符 2">
            <a:extLst>
              <a:ext uri="{FF2B5EF4-FFF2-40B4-BE49-F238E27FC236}">
                <a16:creationId xmlns:a16="http://schemas.microsoft.com/office/drawing/2014/main" id="{FD48A9B0-1587-4F91-A9F3-BE30A23E5F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>
              <a:ea typeface="ＭＳ Ｐゴシック" panose="020B0600070205080204" pitchFamily="34" charset="-128"/>
            </a:endParaRPr>
          </a:p>
        </p:txBody>
      </p:sp>
      <p:sp>
        <p:nvSpPr>
          <p:cNvPr id="7171" name="幻灯片编号占位符 3">
            <a:extLst>
              <a:ext uri="{FF2B5EF4-FFF2-40B4-BE49-F238E27FC236}">
                <a16:creationId xmlns:a16="http://schemas.microsoft.com/office/drawing/2014/main" id="{9F6C3273-D502-4F50-9ED0-63C093CE2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846F4B-3780-4E6B-BB8E-7D191BFAC007}" type="slidenum">
              <a:rPr kumimoji="1" lang="zh-CN" altLang="en-US" smtClean="0">
                <a:latin typeface="Calibri" panose="020F0502020204030204" pitchFamily="34" charset="0"/>
              </a:rPr>
              <a:pPr/>
              <a:t>93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8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2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340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0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7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3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2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6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7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1D5BD451-95AB-45AA-8D0A-1375634CB1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E611D4F4-8D14-4585-ACAE-05AE32469B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224495FF-6250-4769-959C-7372C388FE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49401976-7CB5-4234-844F-B59B886835F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FFF88ADC-8019-40E4-A035-467D8A34B0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06464"/>
            <a:ext cx="10515600" cy="78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5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8.tmp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10" Type="http://schemas.openxmlformats.org/officeDocument/2006/relationships/tags" Target="../tags/tag46.xml"/><Relationship Id="rId19" Type="http://schemas.openxmlformats.org/officeDocument/2006/relationships/image" Target="../media/image8.tmp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10" Type="http://schemas.openxmlformats.org/officeDocument/2006/relationships/tags" Target="../tags/tag63.xml"/><Relationship Id="rId19" Type="http://schemas.openxmlformats.org/officeDocument/2006/relationships/image" Target="../media/image8.tmp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image" Target="../media/image8.tmp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8.tmp"/><Relationship Id="rId5" Type="http://schemas.openxmlformats.org/officeDocument/2006/relationships/tags" Target="../tags/tag8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8.tmp"/><Relationship Id="rId5" Type="http://schemas.openxmlformats.org/officeDocument/2006/relationships/tags" Target="../tags/tag9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8.tmp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06.xml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tags" Target="../tags/tag12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10" Type="http://schemas.openxmlformats.org/officeDocument/2006/relationships/tags" Target="../tags/tag121.xml"/><Relationship Id="rId19" Type="http://schemas.openxmlformats.org/officeDocument/2006/relationships/image" Target="../media/image8.tmp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10" Type="http://schemas.openxmlformats.org/officeDocument/2006/relationships/tags" Target="../tags/tag138.xml"/><Relationship Id="rId19" Type="http://schemas.openxmlformats.org/officeDocument/2006/relationships/image" Target="../media/image8.tmp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tags" Target="../tags/tag163.xml"/><Relationship Id="rId3" Type="http://schemas.openxmlformats.org/officeDocument/2006/relationships/tags" Target="../tags/tag148.xml"/><Relationship Id="rId21" Type="http://schemas.openxmlformats.org/officeDocument/2006/relationships/image" Target="../media/image8.tmp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tags" Target="../tags/tag162.xml"/><Relationship Id="rId2" Type="http://schemas.openxmlformats.org/officeDocument/2006/relationships/tags" Target="../tags/tag147.xml"/><Relationship Id="rId16" Type="http://schemas.openxmlformats.org/officeDocument/2006/relationships/tags" Target="../tags/tag161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10" Type="http://schemas.openxmlformats.org/officeDocument/2006/relationships/tags" Target="../tags/tag155.xml"/><Relationship Id="rId19" Type="http://schemas.openxmlformats.org/officeDocument/2006/relationships/tags" Target="../tags/tag164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3" Type="http://schemas.openxmlformats.org/officeDocument/2006/relationships/tags" Target="../tags/tag167.xml"/><Relationship Id="rId21" Type="http://schemas.openxmlformats.org/officeDocument/2006/relationships/image" Target="../media/image8.tmp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image" Target="../media/image8.tmp"/><Relationship Id="rId5" Type="http://schemas.openxmlformats.org/officeDocument/2006/relationships/tags" Target="../tags/tag18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10" Type="http://schemas.openxmlformats.org/officeDocument/2006/relationships/tags" Target="../tags/tag202.xml"/><Relationship Id="rId19" Type="http://schemas.openxmlformats.org/officeDocument/2006/relationships/image" Target="../media/image8.tmp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image" Target="../media/image8.tmp"/><Relationship Id="rId5" Type="http://schemas.openxmlformats.org/officeDocument/2006/relationships/tags" Target="../tags/tag214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13.xml"/><Relationship Id="rId9" Type="http://schemas.openxmlformats.org/officeDocument/2006/relationships/tags" Target="../tags/tag2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10" Type="http://schemas.openxmlformats.org/officeDocument/2006/relationships/tags" Target="../tags/tag228.xml"/><Relationship Id="rId19" Type="http://schemas.openxmlformats.org/officeDocument/2006/relationships/image" Target="../media/image8.tmp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tags" Target="../tags/tag248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tags" Target="../tags/tag247.xml"/><Relationship Id="rId17" Type="http://schemas.openxmlformats.org/officeDocument/2006/relationships/image" Target="../media/image8.tmp"/><Relationship Id="rId2" Type="http://schemas.openxmlformats.org/officeDocument/2006/relationships/tags" Target="../tags/tag237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10" Type="http://schemas.openxmlformats.org/officeDocument/2006/relationships/tags" Target="../tags/tag245.xml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tags" Target="../tags/tag26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tags" Target="../tags/tag262.xml"/><Relationship Id="rId17" Type="http://schemas.openxmlformats.org/officeDocument/2006/relationships/tags" Target="../tags/tag267.xml"/><Relationship Id="rId2" Type="http://schemas.openxmlformats.org/officeDocument/2006/relationships/tags" Target="../tags/tag252.xml"/><Relationship Id="rId16" Type="http://schemas.openxmlformats.org/officeDocument/2006/relationships/tags" Target="../tags/tag266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tags" Target="../tags/tag261.xml"/><Relationship Id="rId5" Type="http://schemas.openxmlformats.org/officeDocument/2006/relationships/tags" Target="../tags/tag255.xml"/><Relationship Id="rId15" Type="http://schemas.openxmlformats.org/officeDocument/2006/relationships/tags" Target="../tags/tag265.xml"/><Relationship Id="rId10" Type="http://schemas.openxmlformats.org/officeDocument/2006/relationships/tags" Target="../tags/tag260.xml"/><Relationship Id="rId19" Type="http://schemas.openxmlformats.org/officeDocument/2006/relationships/image" Target="../media/image8.tmp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tags" Target="../tags/tag26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13" Type="http://schemas.openxmlformats.org/officeDocument/2006/relationships/tags" Target="../tags/tag28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70.xml"/><Relationship Id="rId7" Type="http://schemas.openxmlformats.org/officeDocument/2006/relationships/tags" Target="../tags/tag274.xml"/><Relationship Id="rId12" Type="http://schemas.openxmlformats.org/officeDocument/2006/relationships/tags" Target="../tags/tag279.xml"/><Relationship Id="rId17" Type="http://schemas.openxmlformats.org/officeDocument/2006/relationships/tags" Target="../tags/tag284.xml"/><Relationship Id="rId2" Type="http://schemas.openxmlformats.org/officeDocument/2006/relationships/tags" Target="../tags/tag269.xml"/><Relationship Id="rId16" Type="http://schemas.openxmlformats.org/officeDocument/2006/relationships/tags" Target="../tags/tag283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tags" Target="../tags/tag278.xml"/><Relationship Id="rId5" Type="http://schemas.openxmlformats.org/officeDocument/2006/relationships/tags" Target="../tags/tag272.xml"/><Relationship Id="rId15" Type="http://schemas.openxmlformats.org/officeDocument/2006/relationships/tags" Target="../tags/tag282.xml"/><Relationship Id="rId10" Type="http://schemas.openxmlformats.org/officeDocument/2006/relationships/tags" Target="../tags/tag277.xml"/><Relationship Id="rId19" Type="http://schemas.openxmlformats.org/officeDocument/2006/relationships/image" Target="../media/image8.tmp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4" Type="http://schemas.openxmlformats.org/officeDocument/2006/relationships/tags" Target="../tags/tag28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17" Type="http://schemas.openxmlformats.org/officeDocument/2006/relationships/tags" Target="../tags/tag301.xml"/><Relationship Id="rId2" Type="http://schemas.openxmlformats.org/officeDocument/2006/relationships/tags" Target="../tags/tag286.xml"/><Relationship Id="rId16" Type="http://schemas.openxmlformats.org/officeDocument/2006/relationships/tags" Target="../tags/tag300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5" Type="http://schemas.openxmlformats.org/officeDocument/2006/relationships/tags" Target="../tags/tag299.xml"/><Relationship Id="rId10" Type="http://schemas.openxmlformats.org/officeDocument/2006/relationships/tags" Target="../tags/tag294.xml"/><Relationship Id="rId19" Type="http://schemas.openxmlformats.org/officeDocument/2006/relationships/image" Target="../media/image8.tmp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tags" Target="../tags/tag29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desktop/api/WinBase/nf-winbase-signalobjectandwait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msdn.microsoft.com/en-us/library/ms686307(v=VS.85)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687036(v=VS.85).aspx" TargetMode="External"/><Relationship Id="rId5" Type="http://schemas.openxmlformats.org/officeDocument/2006/relationships/hyperlink" Target="https://msdn.microsoft.com/en-us/library/ms684245(v=VS.85).aspx" TargetMode="External"/><Relationship Id="rId4" Type="http://schemas.openxmlformats.org/officeDocument/2006/relationships/hyperlink" Target="https://docs.microsoft.com/en-us/windows/desktop/api/Winuser/nf-winuser-msgwaitformultipleobjectsex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19" Type="http://schemas.openxmlformats.org/officeDocument/2006/relationships/image" Target="../media/image8.tmp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image" Target="../media/image8.tmp"/><Relationship Id="rId5" Type="http://schemas.openxmlformats.org/officeDocument/2006/relationships/tags" Target="../tags/tag30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05.xml"/><Relationship Id="rId9" Type="http://schemas.openxmlformats.org/officeDocument/2006/relationships/tags" Target="../tags/tag3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13" Type="http://schemas.openxmlformats.org/officeDocument/2006/relationships/tags" Target="../tags/tag32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12" Type="http://schemas.openxmlformats.org/officeDocument/2006/relationships/tags" Target="../tags/tag322.xml"/><Relationship Id="rId17" Type="http://schemas.openxmlformats.org/officeDocument/2006/relationships/tags" Target="../tags/tag327.xml"/><Relationship Id="rId2" Type="http://schemas.openxmlformats.org/officeDocument/2006/relationships/tags" Target="../tags/tag312.xml"/><Relationship Id="rId16" Type="http://schemas.openxmlformats.org/officeDocument/2006/relationships/tags" Target="../tags/tag326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5" Type="http://schemas.openxmlformats.org/officeDocument/2006/relationships/tags" Target="../tags/tag315.xml"/><Relationship Id="rId15" Type="http://schemas.openxmlformats.org/officeDocument/2006/relationships/tags" Target="../tags/tag325.xml"/><Relationship Id="rId10" Type="http://schemas.openxmlformats.org/officeDocument/2006/relationships/tags" Target="../tags/tag320.xml"/><Relationship Id="rId19" Type="http://schemas.openxmlformats.org/officeDocument/2006/relationships/image" Target="../media/image8.tmp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tags" Target="../tags/tag324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335.xml"/><Relationship Id="rId13" Type="http://schemas.openxmlformats.org/officeDocument/2006/relationships/tags" Target="../tags/tag340.xml"/><Relationship Id="rId3" Type="http://schemas.openxmlformats.org/officeDocument/2006/relationships/tags" Target="../tags/tag330.xml"/><Relationship Id="rId7" Type="http://schemas.openxmlformats.org/officeDocument/2006/relationships/tags" Target="../tags/tag334.xml"/><Relationship Id="rId12" Type="http://schemas.openxmlformats.org/officeDocument/2006/relationships/tags" Target="../tags/tag339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tags" Target="../tags/tag338.xml"/><Relationship Id="rId5" Type="http://schemas.openxmlformats.org/officeDocument/2006/relationships/tags" Target="../tags/tag332.xml"/><Relationship Id="rId15" Type="http://schemas.openxmlformats.org/officeDocument/2006/relationships/image" Target="../media/image8.tmp"/><Relationship Id="rId10" Type="http://schemas.openxmlformats.org/officeDocument/2006/relationships/tags" Target="../tags/tag337.xml"/><Relationship Id="rId4" Type="http://schemas.openxmlformats.org/officeDocument/2006/relationships/tags" Target="../tags/tag331.xml"/><Relationship Id="rId9" Type="http://schemas.openxmlformats.org/officeDocument/2006/relationships/tags" Target="../tags/tag336.xml"/><Relationship Id="rId14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A41C-E10E-6E4C-A1D6-86C9940D2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9375"/>
            <a:ext cx="12192000" cy="1343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4900" dirty="0"/>
              <a:t>恶意代码分析与防治技术</a:t>
            </a:r>
            <a:br>
              <a:rPr lang="en-US" altLang="zh-CN" dirty="0"/>
            </a:br>
            <a:r>
              <a:rPr lang="zh-CN" altLang="en-US" sz="4400" dirty="0"/>
              <a:t>第</a:t>
            </a:r>
            <a:r>
              <a:rPr lang="en-US" altLang="zh-CN" sz="4400" dirty="0"/>
              <a:t>12</a:t>
            </a:r>
            <a:r>
              <a:rPr lang="zh-CN" altLang="en-US" sz="4400" dirty="0"/>
              <a:t>章  隐蔽执行技术</a:t>
            </a:r>
            <a:endParaRPr lang="en-US" altLang="zh-CN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E904AD-BD03-4A4D-B034-4B92C9B52C16}"/>
              </a:ext>
            </a:extLst>
          </p:cNvPr>
          <p:cNvSpPr txBox="1">
            <a:spLocks/>
          </p:cNvSpPr>
          <p:nvPr/>
        </p:nvSpPr>
        <p:spPr bwMode="auto">
          <a:xfrm>
            <a:off x="2864338" y="4206260"/>
            <a:ext cx="64008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0CA9E-F3E8-9040-8D77-466D6FC5854E}"/>
              </a:ext>
            </a:extLst>
          </p:cNvPr>
          <p:cNvSpPr txBox="1">
            <a:spLocks/>
          </p:cNvSpPr>
          <p:nvPr/>
        </p:nvSpPr>
        <p:spPr bwMode="auto">
          <a:xfrm>
            <a:off x="2895600" y="5180013"/>
            <a:ext cx="6400800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defRPr/>
            </a:pPr>
            <a:endParaRPr lang="en-US" altLang="zh-CN" sz="3200" b="0" i="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63E9CD-8606-4C82-A542-DAA900C1F946}"/>
              </a:ext>
            </a:extLst>
          </p:cNvPr>
          <p:cNvSpPr txBox="1"/>
          <p:nvPr/>
        </p:nvSpPr>
        <p:spPr>
          <a:xfrm>
            <a:off x="3048000" y="33068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（</a:t>
            </a:r>
            <a:r>
              <a:rPr lang="en-US" altLang="zh-CN" sz="2400" dirty="0"/>
              <a:t>Covert Malware </a:t>
            </a:r>
            <a:r>
              <a:rPr lang="en-US" altLang="zh-CN" sz="2400" dirty="0" err="1"/>
              <a:t>Lauching</a:t>
            </a:r>
            <a:r>
              <a:rPr lang="zh-CN" altLang="en-US" sz="2400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188B24-23B0-4F05-824C-DA815D4377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60585" y="635001"/>
            <a:ext cx="9757507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讨论题：什么是进程注入（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Process Injection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0640599-4919-49DF-AD9B-09214BEE6C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3954BC-0CAA-466C-B64E-A4BD9204C66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7CBABF-4792-4E76-8469-F63FF41DE5E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7C4E515A-CF90-403A-9379-1BBD246B67D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B45FFA9F-4969-4548-89B6-AA848A9448F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374A78EE-7696-4119-BCD0-04162006123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54158788-0E18-46C9-BEB6-F8F3D635C589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85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416ADBB-F643-4C13-BB50-DCCD0BFDE60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721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zh-CN" altLang="en-US" dirty="0"/>
              <a:t>进程注入（</a:t>
            </a:r>
            <a:r>
              <a:rPr lang="en-US" dirty="0"/>
              <a:t>Process Injection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88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most popular covert launching process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Inject code into a running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Conceals malicious behavior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May bypass firewalls and other process-specific security mechanisms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常见的</a:t>
            </a:r>
            <a:r>
              <a:rPr lang="en-US" altLang="zh-CN" dirty="0"/>
              <a:t>API</a:t>
            </a:r>
            <a:r>
              <a:rPr lang="zh-CN" altLang="en-US" dirty="0"/>
              <a:t>函数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b="1" dirty="0" err="1"/>
              <a:t>VirtualAllocEx</a:t>
            </a:r>
            <a:r>
              <a:rPr lang="en-US" b="1" dirty="0"/>
              <a:t> </a:t>
            </a:r>
            <a:r>
              <a:rPr lang="en-US" dirty="0"/>
              <a:t>to allocate space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 err="1"/>
              <a:t>WriteProcessMemory</a:t>
            </a:r>
            <a:r>
              <a:rPr lang="en-US" b="1" dirty="0"/>
              <a:t> </a:t>
            </a:r>
            <a:r>
              <a:rPr lang="en-US" dirty="0"/>
              <a:t>to write to it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7633D-DF5D-4227-A848-4A47D17E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1D97C1-A999-4CE5-8CE8-DBE9AE096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2" y="2036570"/>
            <a:ext cx="10745468" cy="2784860"/>
          </a:xfrm>
        </p:spPr>
      </p:pic>
    </p:spTree>
    <p:extLst>
      <p:ext uri="{BB962C8B-B14F-4D97-AF65-F5344CB8AC3E}">
        <p14:creationId xmlns:p14="http://schemas.microsoft.com/office/powerpoint/2010/main" val="250802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949F56-2E73-4816-9E85-D601476C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进程注入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4F3C21F-B3D5-4D52-8695-E03F3351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663" y="2084934"/>
            <a:ext cx="7940675" cy="4092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DLL</a:t>
            </a:r>
            <a:r>
              <a:rPr lang="zh-CN" altLang="en-US" dirty="0"/>
              <a:t>注入（</a:t>
            </a:r>
            <a:r>
              <a:rPr lang="en-US" altLang="zh-CN" dirty="0"/>
              <a:t>DLL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直接注入（</a:t>
            </a:r>
            <a:r>
              <a:rPr lang="en-US" altLang="zh-CN" dirty="0"/>
              <a:t>Direct Injection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179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/>
          </a:bodyPr>
          <a:lstStyle/>
          <a:p>
            <a:r>
              <a:rPr lang="en-US" sz="3600" dirty="0"/>
              <a:t>DLL </a:t>
            </a:r>
            <a:r>
              <a:rPr lang="zh-CN" altLang="en-US" sz="3600" dirty="0"/>
              <a:t>注入</a:t>
            </a:r>
            <a:endParaRPr lang="en-US" dirty="0"/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838200" y="2233061"/>
            <a:ext cx="10515600" cy="39439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most commonly used covert launching technique</a:t>
            </a:r>
          </a:p>
          <a:p>
            <a:pPr>
              <a:lnSpc>
                <a:spcPct val="150000"/>
              </a:lnSpc>
            </a:pPr>
            <a:r>
              <a:rPr lang="en-US" dirty="0"/>
              <a:t>Inject code into a remote process that calls </a:t>
            </a:r>
            <a:r>
              <a:rPr lang="en-US" b="1" dirty="0" err="1"/>
              <a:t>LoadLibrary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Forces the </a:t>
            </a:r>
            <a:r>
              <a:rPr lang="en-US" altLang="zh-CN" dirty="0">
                <a:solidFill>
                  <a:srgbClr val="FF0000"/>
                </a:solidFill>
              </a:rPr>
              <a:t>process</a:t>
            </a:r>
            <a:r>
              <a:rPr lang="en-US" dirty="0">
                <a:solidFill>
                  <a:srgbClr val="FF0000"/>
                </a:solidFill>
              </a:rPr>
              <a:t> to load </a:t>
            </a:r>
            <a:r>
              <a:rPr lang="en-US" altLang="zh-CN" dirty="0">
                <a:solidFill>
                  <a:srgbClr val="FF0000"/>
                </a:solidFill>
              </a:rPr>
              <a:t>a malicious </a:t>
            </a:r>
            <a:r>
              <a:rPr lang="en-US" altLang="zh-CN" dirty="0" err="1">
                <a:solidFill>
                  <a:srgbClr val="FF0000"/>
                </a:solidFill>
              </a:rPr>
              <a:t>dll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the context of that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 load, the OS automatically calls </a:t>
            </a:r>
            <a:r>
              <a:rPr lang="en-US" b="1" dirty="0" err="1">
                <a:solidFill>
                  <a:srgbClr val="FF0000"/>
                </a:solidFill>
              </a:rPr>
              <a:t>DLLMain</a:t>
            </a:r>
            <a:r>
              <a:rPr lang="en-US" b="1" dirty="0"/>
              <a:t> </a:t>
            </a:r>
            <a:r>
              <a:rPr lang="en-US" dirty="0"/>
              <a:t>which contains the malicious code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981200" y="791028"/>
            <a:ext cx="8229600" cy="1143000"/>
          </a:xfrm>
        </p:spPr>
        <p:txBody>
          <a:bodyPr/>
          <a:lstStyle/>
          <a:p>
            <a:r>
              <a:rPr lang="zh-CN" altLang="en-US" dirty="0"/>
              <a:t>获取权限</a:t>
            </a:r>
            <a:endParaRPr lang="en-US" dirty="0"/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0" y="1952534"/>
            <a:ext cx="12192000" cy="627038"/>
          </a:xfrm>
        </p:spPr>
        <p:txBody>
          <a:bodyPr/>
          <a:lstStyle/>
          <a:p>
            <a:pPr algn="ctr"/>
            <a:r>
              <a:rPr lang="en-US" dirty="0"/>
              <a:t>Malware code has the </a:t>
            </a:r>
            <a:r>
              <a:rPr lang="en-US" dirty="0">
                <a:solidFill>
                  <a:srgbClr val="FF0000"/>
                </a:solidFill>
              </a:rPr>
              <a:t>same privileges </a:t>
            </a:r>
            <a:r>
              <a:rPr lang="en-US" dirty="0"/>
              <a:t>as the code it is injected into</a:t>
            </a:r>
          </a:p>
        </p:txBody>
      </p:sp>
      <p:pic>
        <p:nvPicPr>
          <p:cNvPr id="29699" name="Picture 3" descr="Screen Shot 2013-11-03 at 11.1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2730500"/>
            <a:ext cx="8661400" cy="39243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E0EA87B4-AD60-4292-AAD8-6BC2A5FE6F21}"/>
              </a:ext>
            </a:extLst>
          </p:cNvPr>
          <p:cNvSpPr/>
          <p:nvPr/>
        </p:nvSpPr>
        <p:spPr>
          <a:xfrm>
            <a:off x="5390607" y="5233851"/>
            <a:ext cx="1750423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150FAB4-A216-40AA-8325-5EB08471A83E}"/>
              </a:ext>
            </a:extLst>
          </p:cNvPr>
          <p:cNvSpPr/>
          <p:nvPr/>
        </p:nvSpPr>
        <p:spPr>
          <a:xfrm>
            <a:off x="7141030" y="3540034"/>
            <a:ext cx="1750423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A210D2-6A6C-4BA1-B034-F87810D33B7B}"/>
              </a:ext>
            </a:extLst>
          </p:cNvPr>
          <p:cNvSpPr/>
          <p:nvPr/>
        </p:nvSpPr>
        <p:spPr>
          <a:xfrm>
            <a:off x="7985217" y="4386942"/>
            <a:ext cx="1750423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874D2A6-BACA-41EB-99F5-1DF188C1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进程遍历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E06E3F-B0BB-4D23-978A-77E9D1DD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792"/>
            <a:ext cx="10515600" cy="46561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Search for the injection </a:t>
            </a:r>
            <a:r>
              <a:rPr lang="en-US" altLang="zh-CN" dirty="0">
                <a:solidFill>
                  <a:srgbClr val="FF0000"/>
                </a:solidFill>
              </a:rPr>
              <a:t>target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CreateToolhelp32Snapshot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Process32First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Process32Next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Retrieve the process identification(</a:t>
            </a:r>
            <a:r>
              <a:rPr lang="en-US" altLang="zh-CN" dirty="0">
                <a:solidFill>
                  <a:srgbClr val="FF0000"/>
                </a:solidFill>
              </a:rPr>
              <a:t>PID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Obtain the </a:t>
            </a:r>
            <a:r>
              <a:rPr lang="en-US" altLang="zh-CN" dirty="0">
                <a:solidFill>
                  <a:srgbClr val="FF0000"/>
                </a:solidFill>
              </a:rPr>
              <a:t>handle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OpenProcess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23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创建远程线程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1981200" y="4021591"/>
            <a:ext cx="8229600" cy="256208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/>
              <a:t>CreateRemoteThread</a:t>
            </a:r>
            <a:r>
              <a:rPr lang="en-US" sz="2800" dirty="0"/>
              <a:t> uses 3 parameters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Process handle </a:t>
            </a:r>
            <a:r>
              <a:rPr lang="en-US" sz="2400" b="1" dirty="0" err="1">
                <a:solidFill>
                  <a:srgbClr val="FF0000"/>
                </a:solidFill>
              </a:rPr>
              <a:t>hProcess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dirty="0"/>
              <a:t>Starting point </a:t>
            </a:r>
            <a:r>
              <a:rPr lang="en-US" sz="2400" b="1" dirty="0" err="1">
                <a:solidFill>
                  <a:srgbClr val="FF0000"/>
                </a:solidFill>
              </a:rPr>
              <a:t>lpStartAddress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LoadLibrary</a:t>
            </a:r>
            <a:r>
              <a:rPr lang="en-US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Argument </a:t>
            </a:r>
            <a:r>
              <a:rPr lang="en-US" sz="2400" b="1" dirty="0" err="1">
                <a:solidFill>
                  <a:srgbClr val="FF0000"/>
                </a:solidFill>
              </a:rPr>
              <a:t>lpParameter</a:t>
            </a:r>
            <a:r>
              <a:rPr lang="en-US" sz="2400" b="1" dirty="0"/>
              <a:t> </a:t>
            </a:r>
            <a:r>
              <a:rPr lang="en-US" sz="2400" dirty="0"/>
              <a:t>Malicious DLL name</a:t>
            </a:r>
          </a:p>
          <a:p>
            <a:pPr lvl="2">
              <a:lnSpc>
                <a:spcPct val="150000"/>
              </a:lnSpc>
            </a:pPr>
            <a:r>
              <a:rPr lang="en-US" dirty="0" err="1">
                <a:solidFill>
                  <a:srgbClr val="0070C0"/>
                </a:solidFill>
              </a:rPr>
              <a:t>VirtualAllocEx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WriteProcessMemory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30723" name="Picture 4" descr="Screen Shot 2013-11-03 at 11.20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82" y="1849439"/>
            <a:ext cx="8402637" cy="18796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249" y="79511"/>
            <a:ext cx="8827501" cy="66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8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BBF4CA-3C0F-4111-A0AD-E589CFC1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DLL </a:t>
            </a:r>
            <a:r>
              <a:rPr lang="zh-CN" altLang="en-US" dirty="0"/>
              <a:t>注入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AC94D36-C6BA-4E3B-92A7-ADEDE2F6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For malware analysts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Find the </a:t>
            </a:r>
            <a:r>
              <a:rPr lang="en-US" altLang="zh-CN" dirty="0">
                <a:solidFill>
                  <a:srgbClr val="FF0000"/>
                </a:solidFill>
              </a:rPr>
              <a:t>victim</a:t>
            </a:r>
            <a:r>
              <a:rPr lang="en-US" altLang="zh-CN" dirty="0"/>
              <a:t> process name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Find the </a:t>
            </a:r>
            <a:r>
              <a:rPr lang="en-US" altLang="zh-CN" dirty="0">
                <a:solidFill>
                  <a:srgbClr val="FF0000"/>
                </a:solidFill>
              </a:rPr>
              <a:t>malicious</a:t>
            </a:r>
            <a:r>
              <a:rPr lang="en-US" altLang="zh-CN" dirty="0"/>
              <a:t> DLL name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Recognize injection code </a:t>
            </a:r>
            <a:r>
              <a:rPr lang="en-US" altLang="zh-CN" dirty="0">
                <a:solidFill>
                  <a:srgbClr val="FF0000"/>
                </a:solidFill>
              </a:rPr>
              <a:t>pattern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1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C6D0DAB-95B5-4E11-B4CF-8A5F67422C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黑客有哪些方法可以隐蔽的执行恶意代码，使被感染的用户难以发现有恶意代码被执行？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8B2756A-E046-4B87-9FAF-7528D0966C6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934AB8-7782-4D0B-BD79-CD478759C24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282D3B09-AE40-413D-8AB1-E9B6F1435A9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63D3AB6B-7292-4CC7-84F8-DCF33574FD3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B9DDDC3C-DCD0-495A-BD00-440F869DC6F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8D9A279F-2A1C-4201-B8E5-E7203FEF623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A6B02C1-CA04-45F1-B790-499B86BEE3F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6977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35B53-3F74-4E8F-B4B6-C8DD042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DLL</a:t>
            </a:r>
            <a:r>
              <a:rPr lang="zh-CN" altLang="en-US" dirty="0"/>
              <a:t>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2E6840-8426-4133-81FC-010D6DF12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1450"/>
            <a:ext cx="10515600" cy="3739688"/>
          </a:xfrm>
        </p:spPr>
      </p:pic>
    </p:spTree>
    <p:extLst>
      <p:ext uri="{BB962C8B-B14F-4D97-AF65-F5344CB8AC3E}">
        <p14:creationId xmlns:p14="http://schemas.microsoft.com/office/powerpoint/2010/main" val="113215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8F4DD-D810-49E5-A41F-740759E7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直接注入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C4796C-0C5E-42C3-AD03-2AC433150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Injects code directly into the remote process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Without using a DLL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Requires a lot of </a:t>
            </a:r>
            <a:r>
              <a:rPr lang="en-US" altLang="zh-CN" dirty="0">
                <a:solidFill>
                  <a:srgbClr val="FF0000"/>
                </a:solidFill>
              </a:rPr>
              <a:t>customized code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Difficult</a:t>
            </a:r>
            <a:r>
              <a:rPr lang="en-US" altLang="zh-CN" dirty="0"/>
              <a:t> to write without negatively impact to host process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shellcode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125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直接注入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VirtualAllocEx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WriteProcessMemory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CreateRemoteThread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Compiled code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LoadLibrary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GetProcessAddress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22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7C26D-91B4-4DE8-A2B3-10846B9B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308238-6904-4A27-8099-369FDEA94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501"/>
            <a:ext cx="10075824" cy="5270499"/>
          </a:xfrm>
        </p:spPr>
      </p:pic>
    </p:spTree>
    <p:extLst>
      <p:ext uri="{BB962C8B-B14F-4D97-AF65-F5344CB8AC3E}">
        <p14:creationId xmlns:p14="http://schemas.microsoft.com/office/powerpoint/2010/main" val="2844541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5AE7016-ACD7-4727-95BA-0A86D978E3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进程注入的优点有哪些？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69791-0D50-4055-B5B0-E5B186BE4CB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获得被注入进程的权限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E5566E-ACED-4122-8366-6AD0F94F444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伪装恶意行为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E2059E-2020-448A-A79F-B98F94D219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可以有效穿透防火墙、躲避检测工具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B39BFE-54EB-417B-AADB-AE7573449A1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影响被注入进程的正常执行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28A027-A90B-4803-A534-00B98A09B27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C9FE5D-47F8-4388-8293-C4617C4C27B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C8AC0C-C5A5-4261-8242-5D5C3C02E6BF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0DD01A-4F5E-4238-875C-EC84A5AFE74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A2148AF-ABE6-4B09-B8A2-8BE197572D2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CA4826F-7586-4327-8BC3-92772B3994E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EAB269FE-1787-45BE-B4E2-C77963D3B8A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7B1A3E6-4A43-4517-98ED-EB1FC43D8FD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F7745E60-DBE2-4A20-AE38-5B536FCA268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E0538782-783E-4C48-B093-821C23900E8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685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31C8FE8-B689-403E-B6F4-AB8463809CA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486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C14940-0518-417A-98D6-9FC7BE34686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进程注入需要用到的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API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函数有哪些？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999B49-9775-4539-8DB4-CCDCD7EAEA9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VirtualAllocEx</a:t>
            </a:r>
            <a:endParaRPr kumimoji="1"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BB924F-E2BF-468B-AF23-B53E60CDBF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WriteProcessMemory</a:t>
            </a:r>
            <a:endParaRPr kumimoji="1"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CC49A1-01D2-47C8-9D2A-A7ECFD7975D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CreateRemoteThread</a:t>
            </a:r>
            <a:endParaRPr kumimoji="1"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3B55ED-E0D2-403A-9599-32756681AD2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OpenProcess</a:t>
            </a:r>
            <a:endParaRPr lang="zh-CN" altLang="en-US" sz="2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04B51D-4EC0-4CC1-8BA1-5751948BFA3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C7E19F-E4ED-462F-AC91-B603A7BD250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1C61D9-41F1-48D0-889A-87EA2A4EE73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FE76DC-5DDA-4469-816B-895AB56323A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E7E248B-088F-457D-B1E1-1E02129A815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729DE84-706A-4681-9147-74E4872C913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4598A1A-1CFF-4830-BF0C-A3B95460251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47CFA9FA-9FC2-4BE5-BB79-3162EC2F2A9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4B3A7AE-F277-41C2-A0D4-66D8581E4F5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96D37AEA-0871-487C-B7F6-184CA4F7079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685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F745CA9-E1C3-4EC6-9E32-ED620E91BD9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720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CDE57D-25BA-4A45-B827-B78D904D06B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恶意代码通常选择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注入还是直接注入？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0FAF93-5D9C-4369-8091-42543C8EABF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注入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EDC933-920B-496D-BC89-8C92EE81F15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直接注入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60FCE38-95B7-4D53-881B-80C388F58C5E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AFB19-F2F5-4E44-B920-990F33C65CB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190D89-624F-43C7-9F71-958C8EA7946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1286339-10E1-4F02-B841-21BBC6BB78C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C3005F3-F6CE-4484-AB7B-A736A48439F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2D00405C-77DB-4EEF-A26D-FE1D55BA953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E709CCBC-C29F-4314-8239-41E99FAF0874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425F658-8785-4A12-8965-6E10762B46C5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-26162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08F048-1A38-4DFF-9C15-8A66CF0612A0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5823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D1F94E-E44F-416A-AB4F-30046367FEE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如何检测进程的注入？ 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0F97930-5D6E-41BD-A6DB-5EE07CDB0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86003E-2F2A-4C09-B7F2-E1FEBF9793E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6567A7E0-8BD6-4462-B43E-B7BE8AD93D6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F0624A26-2CA7-4C03-821D-A8EAF55CE68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BA62BF1-CE3F-48F7-A871-C48C904389E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E0153FDB-A157-4B45-A319-EE556A4E729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AF0E854-90EE-4532-9F82-E850628D22E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019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C7874-25C3-488D-B324-FC2DFEE7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检测进程注入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4A158A-8E96-4B85-BE11-32417AF1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17" y="2055446"/>
            <a:ext cx="11062766" cy="3365719"/>
          </a:xfrm>
        </p:spPr>
      </p:pic>
    </p:spTree>
    <p:extLst>
      <p:ext uri="{BB962C8B-B14F-4D97-AF65-F5344CB8AC3E}">
        <p14:creationId xmlns:p14="http://schemas.microsoft.com/office/powerpoint/2010/main" val="2374105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7DC84F-9B03-44F1-A442-DF58305E19E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如何阻止或者缓解进程注入？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1CF08F5-33AE-4E34-B0FD-2E66839992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B439F1A-23B6-4DD9-9B7B-921D828AE91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3C5BA3F0-5A70-4530-AB1F-E326E190F49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8FFAC5BA-3726-4983-80DA-C156707B0AA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53ABB4D-D931-4329-B6A6-78640D0018C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A75E0D70-21B6-4B1B-A787-23975D7A32D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F9DC7D5-1E3A-4EEA-B402-9DF4BFE7210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0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E503D6-59E7-4751-A84E-BD9C0AB9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61CE5B0-64B6-4274-AD31-BF4BBDEF2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启动器（</a:t>
            </a:r>
            <a:r>
              <a:rPr lang="en-US" altLang="zh-CN" dirty="0"/>
              <a:t>Launchers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进程注入（</a:t>
            </a:r>
            <a:r>
              <a:rPr lang="en-US" altLang="zh-CN" dirty="0"/>
              <a:t>Process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重点：</a:t>
            </a:r>
            <a:r>
              <a:rPr lang="en-US" altLang="zh-CN" dirty="0">
                <a:solidFill>
                  <a:srgbClr val="FF0000"/>
                </a:solidFill>
              </a:rPr>
              <a:t>DLL</a:t>
            </a:r>
            <a:r>
              <a:rPr lang="zh-CN" altLang="en-US" dirty="0">
                <a:solidFill>
                  <a:srgbClr val="FF0000"/>
                </a:solidFill>
              </a:rPr>
              <a:t>注入、直接注入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进程替换（</a:t>
            </a:r>
            <a:r>
              <a:rPr lang="en-US" altLang="zh-CN" dirty="0"/>
              <a:t>Process Replacement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>
                <a:solidFill>
                  <a:srgbClr val="FF0000"/>
                </a:solidFill>
              </a:rPr>
              <a:t>Suspended State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Hook</a:t>
            </a:r>
            <a:r>
              <a:rPr lang="zh-CN" altLang="en-US" dirty="0"/>
              <a:t>注入（</a:t>
            </a:r>
            <a:r>
              <a:rPr lang="en-US" altLang="zh-CN" dirty="0"/>
              <a:t>Hook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>
                <a:solidFill>
                  <a:srgbClr val="FF0000"/>
                </a:solidFill>
              </a:rPr>
              <a:t>Local Hook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Remote Hook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Detours</a:t>
            </a:r>
            <a:r>
              <a:rPr lang="zh-CN" altLang="en-US" dirty="0"/>
              <a:t>技术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>
                <a:solidFill>
                  <a:srgbClr val="FF0000"/>
                </a:solidFill>
              </a:rPr>
              <a:t>R77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APC</a:t>
            </a:r>
            <a:r>
              <a:rPr lang="zh-CN" altLang="en-US" dirty="0"/>
              <a:t>注入（</a:t>
            </a:r>
            <a:r>
              <a:rPr lang="en-US" altLang="zh-CN" dirty="0"/>
              <a:t>APC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 err="1">
                <a:solidFill>
                  <a:srgbClr val="FF0000"/>
                </a:solidFill>
              </a:rPr>
              <a:t>Alertable</a:t>
            </a:r>
            <a:r>
              <a:rPr lang="en-US" altLang="zh-CN" dirty="0">
                <a:solidFill>
                  <a:srgbClr val="FF0000"/>
                </a:solidFill>
              </a:rPr>
              <a:t> State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22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CACD3-74C9-4CA2-9422-F2FCDB3D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缓解进程注入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725428-9061-47E8-B3B6-F22ECBA5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3982"/>
            <a:ext cx="10515600" cy="1446175"/>
          </a:xfrm>
        </p:spPr>
      </p:pic>
    </p:spTree>
    <p:extLst>
      <p:ext uri="{BB962C8B-B14F-4D97-AF65-F5344CB8AC3E}">
        <p14:creationId xmlns:p14="http://schemas.microsoft.com/office/powerpoint/2010/main" val="1324473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进程替换（</a:t>
            </a:r>
            <a:r>
              <a:rPr lang="en-US" altLang="zh-CN" dirty="0"/>
              <a:t>Process Replacement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089590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35160A-C25A-4EBB-8301-6F9503C7EA7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4985" y="635000"/>
            <a:ext cx="10363200" cy="27940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讨论题：什么是进程替换（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Process Replacement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）？与进程注入有什么区别。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00800A2-8A4E-4179-A23E-755C4A70D7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BC7711-FCF7-4439-A4B0-3F092E0712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CB31F7-E949-4184-80ED-1BD1241ADF3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D162293C-CD1C-4932-B692-BD27763FB29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645C24DB-CD4F-4DCC-9BBE-91F681CC537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1942AB7A-B3F9-48F7-BA01-D3EE4064F83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7BDD6A59-8A4B-434C-B3FD-C95555D4DF5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85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6BEBDE8-8F31-4213-B9A3-427EFB0C039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2717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zh-CN" altLang="en-US" dirty="0"/>
              <a:t>进程替换</a:t>
            </a:r>
            <a:endParaRPr lang="en-US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Replace</a:t>
            </a:r>
            <a:r>
              <a:rPr lang="en-US" dirty="0"/>
              <a:t> the victim process’s memory space with malicious executable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Disguises malware as a legitimate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Avoids risk of crashing a process with process injection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Malware gains the privileges of the process it replaces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Commonly replaces </a:t>
            </a:r>
            <a:r>
              <a:rPr lang="en-US" i="1" dirty="0" err="1">
                <a:solidFill>
                  <a:srgbClr val="FF0000"/>
                </a:solidFill>
              </a:rPr>
              <a:t>svchost.exe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/>
              <a:t>Suspended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a </a:t>
            </a:r>
            <a:r>
              <a:rPr lang="en-US" b="1" i="1" dirty="0">
                <a:solidFill>
                  <a:srgbClr val="FF0000"/>
                </a:solidFill>
              </a:rPr>
              <a:t>suspended state</a:t>
            </a:r>
            <a:r>
              <a:rPr lang="en-US" dirty="0"/>
              <a:t>, the process is loaded into memory but the primary thread is suspended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 malware can overwrite its code before it runs</a:t>
            </a:r>
          </a:p>
          <a:p>
            <a:pPr>
              <a:lnSpc>
                <a:spcPct val="150000"/>
              </a:lnSpc>
            </a:pPr>
            <a:r>
              <a:rPr lang="en-US" dirty="0"/>
              <a:t>This uses the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CREATE_SUSPENDED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value in the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dwCreationFlags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parameter in a call to the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CreateProcess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69635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11-03 at 1.07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90426"/>
            <a:ext cx="8458200" cy="49657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3672EB75-ED5C-43B8-BD5D-778A731FEDDB}"/>
              </a:ext>
            </a:extLst>
          </p:cNvPr>
          <p:cNvSpPr/>
          <p:nvPr/>
        </p:nvSpPr>
        <p:spPr>
          <a:xfrm>
            <a:off x="4624251" y="2477588"/>
            <a:ext cx="5259978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21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274801"/>
            <a:ext cx="8229600" cy="2247323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ZwUnmapViewOfSection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releases all memory pointed to by a section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VirtualAllocEx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allocates new memory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WriteProcessMemory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puts malware in it</a:t>
            </a:r>
          </a:p>
        </p:txBody>
      </p:sp>
      <p:pic>
        <p:nvPicPr>
          <p:cNvPr id="5" name="Picture 4" descr="Screen Shot 2013-11-03 at 1.0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7" y="680337"/>
            <a:ext cx="7531100" cy="36068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300F0F6-63E2-423A-A160-6A696FD66229}"/>
              </a:ext>
            </a:extLst>
          </p:cNvPr>
          <p:cNvSpPr/>
          <p:nvPr/>
        </p:nvSpPr>
        <p:spPr>
          <a:xfrm>
            <a:off x="4502331" y="1049496"/>
            <a:ext cx="1976846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310B17E-728D-41FC-8068-529BFE0E5DD9}"/>
              </a:ext>
            </a:extLst>
          </p:cNvPr>
          <p:cNvSpPr/>
          <p:nvPr/>
        </p:nvSpPr>
        <p:spPr>
          <a:xfrm>
            <a:off x="6734764" y="1075735"/>
            <a:ext cx="2409236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49619D3-B988-425D-A176-5D44495CFFF1}"/>
              </a:ext>
            </a:extLst>
          </p:cNvPr>
          <p:cNvSpPr/>
          <p:nvPr/>
        </p:nvSpPr>
        <p:spPr>
          <a:xfrm>
            <a:off x="4325528" y="1700769"/>
            <a:ext cx="3416392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3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274801"/>
            <a:ext cx="8229600" cy="2247323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SetThreadContext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restores the victim process's environment and sets the entry  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ResumeThread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runs the malicious code</a:t>
            </a:r>
          </a:p>
          <a:p>
            <a:endParaRPr lang="en-US" dirty="0"/>
          </a:p>
        </p:txBody>
      </p:sp>
      <p:pic>
        <p:nvPicPr>
          <p:cNvPr id="5" name="Picture 4" descr="Screen Shot 2013-11-03 at 1.0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668000"/>
            <a:ext cx="7531100" cy="36068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25681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77150C-C3BE-4435-8EB6-832D2AB8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进程替换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BB6CDA4-F1D1-4FBE-846C-F1BD4B78B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Bypass firewalls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Bypass intrusion prevention systems(IPSs)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From the process list, see only the original binary’s path and known binary executable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with no idea that it was replaced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340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82024-989A-4B40-8FA2-73D48D64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进程替换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588E07-8745-4EA0-AC7E-A7384EFD6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939" y="1885857"/>
            <a:ext cx="10515600" cy="2800657"/>
          </a:xfrm>
        </p:spPr>
      </p:pic>
    </p:spTree>
    <p:extLst>
      <p:ext uri="{BB962C8B-B14F-4D97-AF65-F5344CB8AC3E}">
        <p14:creationId xmlns:p14="http://schemas.microsoft.com/office/powerpoint/2010/main" val="258056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启动器（</a:t>
            </a:r>
            <a:r>
              <a:rPr lang="en-US" altLang="zh-CN" dirty="0"/>
              <a:t>Launchers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9040446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38E2B-0A0D-4CB8-8932-F553F1D2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进程替换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8A751F-8639-4D30-A9AE-74F89CEB2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110"/>
            <a:ext cx="10515600" cy="3858368"/>
          </a:xfrm>
        </p:spPr>
      </p:pic>
    </p:spTree>
    <p:extLst>
      <p:ext uri="{BB962C8B-B14F-4D97-AF65-F5344CB8AC3E}">
        <p14:creationId xmlns:p14="http://schemas.microsoft.com/office/powerpoint/2010/main" val="3114327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69F910E-5F1B-49B3-BE1E-93FDFAB60B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以下哪项需要用到进程的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Suspended</a:t>
            </a:r>
            <a:r>
              <a: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状态？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448D4A-6127-4EDE-ADE8-48367217C6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A22766-4EE2-4FDD-B57E-D3A3E8E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replacement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23B80-5C2D-4FD1-8444-570FB8FE10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06491E-2A8B-45E0-B65A-D335DFFAA9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9A60B9A-6386-4F1F-8703-8E01BF514A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E4D4C77-8F87-48E7-89A7-189C0C7B1D6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757658-E2CB-4E27-B5F9-E6303DA2D39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CD1AA2-D9EB-4997-AF0D-61C8D7CD1E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AC844D0-373F-428E-B680-2DC36BDFFD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8B0031B-4942-4AA5-97BA-4ED92579B8C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C089DDC-68C0-4C8E-A22E-423138CA4FD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DF89D56-4BFC-4E5D-85F7-2B323F1D9C0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DA876B2-0893-46A8-AF9F-74EC25A1ABA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DFAC2C1-A190-4E72-9E0D-E539960E185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0D81A4-0DB4-4F9E-A4D5-A07ADFBC5B9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997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69F910E-5F1B-49B3-BE1E-93FDFAB60B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以下哪项技术需要大量的定制化代码（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customized code</a:t>
            </a:r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448D4A-6127-4EDE-ADE8-48367217C6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A22766-4EE2-4FDD-B57E-D3A3E8E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replacement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23B80-5C2D-4FD1-8444-570FB8FE10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06491E-2A8B-45E0-B65A-D335DFFAA9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9A60B9A-6386-4F1F-8703-8E01BF514A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E4D4C77-8F87-48E7-89A7-189C0C7B1D6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757658-E2CB-4E27-B5F9-E6303DA2D39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CD1AA2-D9EB-4997-AF0D-61C8D7CD1E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AC844D0-373F-428E-B680-2DC36BDFFD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8B0031B-4942-4AA5-97BA-4ED92579B8C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C089DDC-68C0-4C8E-A22E-423138CA4FD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DF89D56-4BFC-4E5D-85F7-2B323F1D9C0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DA876B2-0893-46A8-AF9F-74EC25A1ABA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DFAC2C1-A190-4E72-9E0D-E539960E185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0D81A4-0DB4-4F9E-A4D5-A07ADFBC5B9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019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69F910E-5F1B-49B3-BE1E-93FDFAB60B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以下哪项技术需要调用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FindResource</a:t>
            </a:r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448D4A-6127-4EDE-ADE8-48367217C6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A22766-4EE2-4FDD-B57E-D3A3E8E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replacement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23B80-5C2D-4FD1-8444-570FB8FE10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06491E-2A8B-45E0-B65A-D335DFFAA9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9A60B9A-6386-4F1F-8703-8E01BF514A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E4D4C77-8F87-48E7-89A7-189C0C7B1D6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757658-E2CB-4E27-B5F9-E6303DA2D39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CD1AA2-D9EB-4997-AF0D-61C8D7CD1E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AC844D0-373F-428E-B680-2DC36BDFFD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203451-A46B-43B5-9777-3B32037E47C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352800" y="55292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Resource extraction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E54B453-FC41-475D-9C27-390454B9B929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638425" y="55935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8B0031B-4942-4AA5-97BA-4ED92579B8C5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C089DDC-68C0-4C8E-A22E-423138CA4FD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DF89D56-4BFC-4E5D-85F7-2B323F1D9C0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DA876B2-0893-46A8-AF9F-74EC25A1ABA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DFAC2C1-A190-4E72-9E0D-E539960E185F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0D81A4-0DB4-4F9E-A4D5-A07ADFBC5B92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976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69F910E-5F1B-49B3-BE1E-93FDFAB60B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8522" y="635001"/>
            <a:ext cx="10674417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以下哪项技术需要调用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CreateRemoteThread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448D4A-6127-4EDE-ADE8-48367217C6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A22766-4EE2-4FDD-B57E-D3A3E8E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replacement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23B80-5C2D-4FD1-8444-570FB8FE10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06491E-2A8B-45E0-B65A-D335DFFAA9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A60B9A-6386-4F1F-8703-8E01BF514A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4D4C77-8F87-48E7-89A7-189C0C7B1D6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757658-E2CB-4E27-B5F9-E6303DA2D39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CD1AA2-D9EB-4997-AF0D-61C8D7CD1E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AC844D0-373F-428E-B680-2DC36BDFFD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203451-A46B-43B5-9777-3B32037E47C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352800" y="55292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Resource extraction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4B453-FC41-475D-9C27-390454B9B929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638425" y="55935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BB7C7A-6B3C-4E94-B48A-397301294B8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C089DDC-68C0-4C8E-A22E-423138CA4FD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DF89D56-4BFC-4E5D-85F7-2B323F1D9C0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DA876B2-0893-46A8-AF9F-74EC25A1ABA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2" name="TipText">
              <a:extLst>
                <a:ext uri="{FF2B5EF4-FFF2-40B4-BE49-F238E27FC236}">
                  <a16:creationId xmlns:a16="http://schemas.microsoft.com/office/drawing/2014/main" id="{46686FB2-D622-4665-8C65-40890BE94416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0D81A4-0DB4-4F9E-A4D5-A07ADFBC5B92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534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0532A1-6360-4EF8-9EA8-9126220C265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如何检测和缓解进程替换攻击？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A8BDC03-99B8-4BEB-852B-509EF66999D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CC86238-B169-46D7-8029-D898C782EA9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3FC4B2CC-632D-445F-8876-5E7628E049D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32B412D-730E-4FFF-B79F-684D8452413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13AE99B9-E190-4B01-9EE7-106AE2D6A3B3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6A1E5A86-21E6-4450-A4EA-11A3810ED3F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ED8C4F1-9131-4EB7-BCC3-D23B49F3757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5896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CF1BC-EA61-467E-8189-A7634E22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进程替换攻击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D45976-8B4B-4DCB-91AE-0112174F6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78" y="1825625"/>
            <a:ext cx="9604243" cy="4351338"/>
          </a:xfrm>
        </p:spPr>
      </p:pic>
    </p:spTree>
    <p:extLst>
      <p:ext uri="{BB962C8B-B14F-4D97-AF65-F5344CB8AC3E}">
        <p14:creationId xmlns:p14="http://schemas.microsoft.com/office/powerpoint/2010/main" val="2491942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D6A27E-23B3-4DB8-8898-6ECADF1A0E7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进程替换是否只能对新创建的进程进行替换？ 已经运行的进程是否可以进行替换？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79D388-BABC-44DB-B3F1-BC7A320BD74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84380E-D66F-4812-939A-1288B61136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不可以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2F5703-B000-4E54-861C-1DFAC45F76B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不知道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C5620A-97EF-4AE1-B22D-8E901B8297C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应该可以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D7FA67-0093-45F9-A5B9-255CE8056CA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0712146-55A3-472A-9F56-88A19BD7F56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AF135E-0CA5-47D3-84F6-1AD82E1868DA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65FC6B5-DEF5-4201-A307-9EB1B80A2B6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EDDA607-13B1-49F2-A096-AE08939E3CB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D948DA-E32F-40EA-8B44-CCCEA890D03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A60A656A-0CF2-4E33-98D1-7830E55CD5B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20E587C-6DAF-467F-BD9D-4FBF550C155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68ED695-C614-4AEA-ADD0-2205D78543E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67D0FD5-7B31-44E7-B6B4-7A0642DDA4D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80DF501-1713-4C02-9774-29733D92A3F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743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76D55-05C8-468A-9813-63759CD6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线程执行劫持（</a:t>
            </a:r>
            <a:r>
              <a:rPr lang="en-US" altLang="zh-CN" dirty="0"/>
              <a:t>Thread Execution Hijacking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B4EB36-E5B8-41E9-8B57-DE6ECE9F6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077" y="1955702"/>
            <a:ext cx="10515600" cy="3145522"/>
          </a:xfrm>
        </p:spPr>
      </p:pic>
    </p:spTree>
    <p:extLst>
      <p:ext uri="{BB962C8B-B14F-4D97-AF65-F5344CB8AC3E}">
        <p14:creationId xmlns:p14="http://schemas.microsoft.com/office/powerpoint/2010/main" val="1224287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Hook </a:t>
            </a:r>
            <a:r>
              <a:rPr lang="zh-CN" altLang="en-US" dirty="0"/>
              <a:t>注入（</a:t>
            </a:r>
            <a:r>
              <a:rPr lang="en-US" altLang="zh-CN" dirty="0"/>
              <a:t>Hook Injection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678558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/>
              <a:t>Purpose of a Launcher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Sets itself or another piece of malware </a:t>
            </a:r>
          </a:p>
          <a:p>
            <a:pPr>
              <a:lnSpc>
                <a:spcPct val="150000"/>
              </a:lnSpc>
            </a:pPr>
            <a:r>
              <a:rPr lang="en-US" dirty="0"/>
              <a:t>For immediate or future </a:t>
            </a:r>
            <a:r>
              <a:rPr lang="en-US" dirty="0">
                <a:solidFill>
                  <a:srgbClr val="FF0000"/>
                </a:solidFill>
              </a:rPr>
              <a:t>covert </a:t>
            </a:r>
            <a:r>
              <a:rPr lang="en-US" dirty="0"/>
              <a:t>execution</a:t>
            </a:r>
          </a:p>
          <a:p>
            <a:pPr>
              <a:lnSpc>
                <a:spcPct val="150000"/>
              </a:lnSpc>
            </a:pPr>
            <a:r>
              <a:rPr lang="en-US" dirty="0"/>
              <a:t>Conceals malicious behavior from the user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2CC570-654E-41FF-A030-4A4E7EFE0F8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讨论题：什么是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Hook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？是否只有恶意代码在使用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Hook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CBD5B95-7B47-4360-AEC4-B672FAEC56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3C98F35-C809-4965-BAA0-6E672711E48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5F3BBCD2-353F-42C8-9A0B-5002A4FEE6E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699869A6-BE4C-4A93-8DEF-8A930A06038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CEB1BA1-3E0D-4BB5-8B87-FBC36782CB7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2ACFB53C-1B11-4CA0-9650-40B3073B5EA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7132081-1908-476B-A782-F48FDE3993F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1613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/>
              <a:t>Hook </a:t>
            </a:r>
            <a:r>
              <a:rPr lang="zh-CN" altLang="en-US" dirty="0"/>
              <a:t>注入</a:t>
            </a:r>
            <a:endParaRPr lang="en-US" dirty="0"/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06315" y="1818542"/>
            <a:ext cx="1077936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Windows</a:t>
            </a:r>
            <a:r>
              <a:rPr lang="zh-CN" altLang="en-US" dirty="0"/>
              <a:t>是消息驱动的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例如游戏中的鼠标输入、键盘输入，通过消息机制与游戏程序交互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Windows hooks are used to </a:t>
            </a:r>
            <a:r>
              <a:rPr lang="en-US" dirty="0">
                <a:solidFill>
                  <a:srgbClr val="FF0000"/>
                </a:solidFill>
              </a:rPr>
              <a:t>intercept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messages</a:t>
            </a:r>
            <a:r>
              <a:rPr lang="en-US" dirty="0"/>
              <a:t> destined for applications</a:t>
            </a:r>
            <a:r>
              <a:rPr lang="zh-CN" altLang="en-US" dirty="0"/>
              <a:t>（回调函数，消息响应函数）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恶意的</a:t>
            </a:r>
            <a:r>
              <a:rPr lang="en-US" altLang="zh-CN" dirty="0"/>
              <a:t>hook</a:t>
            </a:r>
            <a:r>
              <a:rPr lang="zh-CN" altLang="en-US" dirty="0"/>
              <a:t>注入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Ensure</a:t>
            </a:r>
            <a:r>
              <a:rPr lang="en-US" dirty="0"/>
              <a:t> that malicious code will run whenever a particular message is intercepted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Ensure </a:t>
            </a:r>
            <a:r>
              <a:rPr lang="en-US" dirty="0"/>
              <a:t>that a DLL will  be loaded in a victim process's memory space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53A7D-6E48-4A64-8F1A-6F6F1BB4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SetWindowsEx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1496D-34CB-40CA-A0CE-336E364D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2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err="1"/>
              <a:t>idHook</a:t>
            </a:r>
            <a:r>
              <a:rPr lang="en-US" altLang="zh-CN" sz="2400" dirty="0"/>
              <a:t> </a:t>
            </a:r>
            <a:r>
              <a:rPr lang="zh-CN" altLang="en-US" sz="2400" dirty="0"/>
              <a:t>挂钩类型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WH_CALLWNDPROC </a:t>
            </a:r>
            <a:r>
              <a:rPr lang="zh-CN" altLang="en-US" sz="2000" dirty="0"/>
              <a:t>在系统将消息发送到目标窗口过程之前监视消息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WH_CALLWNDPROCRET </a:t>
            </a:r>
            <a:r>
              <a:rPr lang="zh-CN" altLang="en-US" sz="2000" dirty="0"/>
              <a:t>在目标窗口过程处理消息后监视消息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WH_CBT</a:t>
            </a:r>
            <a:r>
              <a:rPr lang="zh-CN" altLang="en-US" sz="2000" dirty="0"/>
              <a:t>接收对 </a:t>
            </a:r>
            <a:r>
              <a:rPr lang="en-US" altLang="zh-CN" sz="2000" dirty="0"/>
              <a:t>CBT </a:t>
            </a:r>
            <a:r>
              <a:rPr lang="zh-CN" altLang="en-US" sz="2000" dirty="0"/>
              <a:t>应用程序有用的通知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WH_DEBUG </a:t>
            </a:r>
            <a:r>
              <a:rPr lang="zh-CN" altLang="en-US" sz="2000" dirty="0"/>
              <a:t>用于调试其他挂钩过程的挂钩过程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WH_FOREGROUNDIDLE </a:t>
            </a:r>
            <a:r>
              <a:rPr lang="zh-CN" altLang="en-US" sz="2000" dirty="0"/>
              <a:t>在应用程序的前台线程变为空闲状态时调用的挂钩过程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2774B8-7CD5-40FF-8A5F-497A310C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092" y="1690688"/>
            <a:ext cx="5322277" cy="14424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4A39C1-1882-4E7E-B1CF-B0C478A5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85" y="3375100"/>
            <a:ext cx="4486030" cy="23437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A659B1-2FDC-49C8-A738-F89361507B66}"/>
              </a:ext>
            </a:extLst>
          </p:cNvPr>
          <p:cNvSpPr txBox="1"/>
          <p:nvPr/>
        </p:nvSpPr>
        <p:spPr>
          <a:xfrm>
            <a:off x="544145" y="6412508"/>
            <a:ext cx="10194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https://learn.microsoft.com/zh-cn/windows/win32/api/winuser/nf-winuser-setwindowshookexa</a:t>
            </a:r>
          </a:p>
        </p:txBody>
      </p:sp>
    </p:spTree>
    <p:extLst>
      <p:ext uri="{BB962C8B-B14F-4D97-AF65-F5344CB8AC3E}">
        <p14:creationId xmlns:p14="http://schemas.microsoft.com/office/powerpoint/2010/main" val="3932074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4854C-94EA-4677-85F9-1241FA16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SetWindowsEx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4B80D4-4975-4057-825F-11CCF8F07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19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lpfn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1800" b="0" i="0" dirty="0">
                <a:solidFill>
                  <a:srgbClr val="161616"/>
                </a:solidFill>
                <a:effectLst/>
              </a:rPr>
              <a:t>指向</a:t>
            </a:r>
            <a:r>
              <a:rPr lang="zh-CN" altLang="en-US" sz="1800" b="0" i="0" dirty="0">
                <a:solidFill>
                  <a:srgbClr val="FF0000"/>
                </a:solidFill>
                <a:effectLst/>
              </a:rPr>
              <a:t>挂钩过程</a:t>
            </a:r>
            <a:r>
              <a:rPr lang="zh-CN" altLang="en-US" sz="1800" b="0" i="0" dirty="0">
                <a:solidFill>
                  <a:srgbClr val="161616"/>
                </a:solidFill>
                <a:effectLst/>
              </a:rPr>
              <a:t>的指针。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hmod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</a:rPr>
              <a:t>DLL </a:t>
            </a:r>
            <a:r>
              <a:rPr lang="zh-CN" altLang="en-US" sz="1800" dirty="0">
                <a:solidFill>
                  <a:srgbClr val="FF0000"/>
                </a:solidFill>
              </a:rPr>
              <a:t>的句柄</a:t>
            </a:r>
            <a:r>
              <a:rPr lang="zh-CN" altLang="en-US" sz="1800" dirty="0"/>
              <a:t>，其中包含 </a:t>
            </a:r>
            <a:r>
              <a:rPr lang="en-US" altLang="zh-CN" sz="1800" dirty="0" err="1"/>
              <a:t>lpfn</a:t>
            </a:r>
            <a:r>
              <a:rPr lang="en-US" altLang="zh-CN" sz="1800" dirty="0"/>
              <a:t> </a:t>
            </a:r>
            <a:r>
              <a:rPr lang="zh-CN" altLang="en-US" sz="1800" dirty="0"/>
              <a:t>参数指向的挂钩过程。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dwThreadId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要与挂钩过程关联的</a:t>
            </a:r>
            <a:r>
              <a:rPr lang="zh-CN" altLang="en-US" sz="1800" dirty="0">
                <a:solidFill>
                  <a:srgbClr val="FF0000"/>
                </a:solidFill>
              </a:rPr>
              <a:t>线程</a:t>
            </a:r>
            <a:r>
              <a:rPr lang="zh-CN" altLang="en-US" sz="1800" dirty="0"/>
              <a:t>的标识符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返回值</a:t>
            </a:r>
            <a:r>
              <a:rPr lang="en-US" altLang="zh-CN" sz="2000" dirty="0"/>
              <a:t> </a:t>
            </a:r>
            <a:r>
              <a:rPr lang="zh-CN" altLang="en-US" sz="2000" dirty="0"/>
              <a:t> </a:t>
            </a:r>
            <a:r>
              <a:rPr lang="en-US" altLang="zh-CN" sz="2000" dirty="0"/>
              <a:t>HHOOK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如果函数成功，则返回值是</a:t>
            </a:r>
            <a:r>
              <a:rPr lang="zh-CN" altLang="en-US" sz="1800" dirty="0">
                <a:solidFill>
                  <a:srgbClr val="FF0000"/>
                </a:solidFill>
              </a:rPr>
              <a:t>挂钩过程的句柄</a:t>
            </a:r>
            <a:r>
              <a:rPr lang="zh-CN" altLang="en-US" sz="1800" dirty="0"/>
              <a:t>。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如果函数失败，则返回值为 </a:t>
            </a:r>
            <a:r>
              <a:rPr lang="en-US" altLang="zh-CN" sz="1800" dirty="0">
                <a:solidFill>
                  <a:srgbClr val="FF0000"/>
                </a:solidFill>
              </a:rPr>
              <a:t>NULL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 err="1">
                <a:solidFill>
                  <a:srgbClr val="FF0000"/>
                </a:solidFill>
                <a:sym typeface="Microsoft Yahei" panose="020B0503020204020204" pitchFamily="34" charset="-122"/>
              </a:rPr>
              <a:t>UnhookWindowsHookEx</a:t>
            </a:r>
            <a:r>
              <a:rPr lang="en-US" altLang="zh-CN" sz="1800" dirty="0">
                <a:solidFill>
                  <a:srgbClr val="FF0000"/>
                </a:solidFill>
                <a:sym typeface="Microsoft Yahei" panose="020B0503020204020204" pitchFamily="34" charset="-122"/>
              </a:rPr>
              <a:t>()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08C11D-7BFC-4DF1-948F-CA78BDE9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001" y="4680424"/>
            <a:ext cx="3400425" cy="2009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F06B72-87E6-406B-ADB3-6029DF83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47" y="1794906"/>
            <a:ext cx="36290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96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3316A-B413-4C30-A7F7-4ED3542A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97EDED-4464-4C15-9020-325FB35B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56" y="449385"/>
            <a:ext cx="6881722" cy="61867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262DAF-857C-4902-A8CB-E07F286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0" y="449385"/>
            <a:ext cx="4750422" cy="4306277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AF7D8F2C-C5E8-4238-8AD4-242E25829030}"/>
              </a:ext>
            </a:extLst>
          </p:cNvPr>
          <p:cNvSpPr/>
          <p:nvPr/>
        </p:nvSpPr>
        <p:spPr>
          <a:xfrm>
            <a:off x="2737482" y="1756137"/>
            <a:ext cx="1295256" cy="1958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BEBABA6-6DC0-49F0-B011-39782C709061}"/>
              </a:ext>
            </a:extLst>
          </p:cNvPr>
          <p:cNvSpPr/>
          <p:nvPr/>
        </p:nvSpPr>
        <p:spPr>
          <a:xfrm>
            <a:off x="2073871" y="1951952"/>
            <a:ext cx="1908068" cy="243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EB20A3C-71E6-405A-8654-6EA2CA7AD2B5}"/>
              </a:ext>
            </a:extLst>
          </p:cNvPr>
          <p:cNvSpPr/>
          <p:nvPr/>
        </p:nvSpPr>
        <p:spPr>
          <a:xfrm>
            <a:off x="5673412" y="5777599"/>
            <a:ext cx="1747296" cy="341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786049-2333-42A1-A051-CC89067AA736}"/>
              </a:ext>
            </a:extLst>
          </p:cNvPr>
          <p:cNvSpPr txBox="1"/>
          <p:nvPr/>
        </p:nvSpPr>
        <p:spPr>
          <a:xfrm>
            <a:off x="375139" y="5315934"/>
            <a:ext cx="3657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learn.microsoft.com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/en-us/windows/win32/api/winuser/nf-winuser-setwindowshookexa</a:t>
            </a:r>
          </a:p>
        </p:txBody>
      </p:sp>
    </p:spTree>
    <p:extLst>
      <p:ext uri="{BB962C8B-B14F-4D97-AF65-F5344CB8AC3E}">
        <p14:creationId xmlns:p14="http://schemas.microsoft.com/office/powerpoint/2010/main" val="357952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3-11-03 at 1.1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521616"/>
            <a:ext cx="7950200" cy="59944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036214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本地钩子和远程钩子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Local hooks </a:t>
            </a:r>
            <a:r>
              <a:rPr lang="en-US" dirty="0"/>
              <a:t>observe or manipulate messages destined for </a:t>
            </a:r>
            <a:r>
              <a:rPr lang="en-US" dirty="0">
                <a:solidFill>
                  <a:srgbClr val="FF0000"/>
                </a:solidFill>
              </a:rPr>
              <a:t>an internal process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处理钩子所在进程的消息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Remote hooks </a:t>
            </a:r>
            <a:r>
              <a:rPr lang="en-US" dirty="0"/>
              <a:t>observe or manipulate messages destined for </a:t>
            </a:r>
            <a:r>
              <a:rPr lang="en-US" dirty="0">
                <a:solidFill>
                  <a:srgbClr val="FF0000"/>
                </a:solidFill>
              </a:rPr>
              <a:t>a remote process </a:t>
            </a:r>
            <a:r>
              <a:rPr lang="en-US" dirty="0"/>
              <a:t>(another process on the computer)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处理其它进程的消息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38092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High-Level and Low-Level </a:t>
            </a:r>
            <a:br>
              <a:rPr lang="en-US" dirty="0"/>
            </a:br>
            <a:r>
              <a:rPr lang="en-US" dirty="0"/>
              <a:t>Remote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903" y="1929767"/>
            <a:ext cx="10568539" cy="41963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High-level</a:t>
            </a:r>
            <a:r>
              <a:rPr lang="en-US" i="1" dirty="0"/>
              <a:t> remote hooks</a:t>
            </a:r>
            <a:r>
              <a:rPr lang="zh-CN" altLang="en-US" dirty="0"/>
              <a:t>系统钩子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Require that the hook procedure is an exported function contained in DLL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Mapped by the </a:t>
            </a:r>
            <a:r>
              <a:rPr lang="en-US" b="1" i="1" dirty="0">
                <a:solidFill>
                  <a:srgbClr val="FF0000"/>
                </a:solidFill>
              </a:rPr>
              <a:t>OS</a:t>
            </a:r>
            <a:r>
              <a:rPr lang="en-US" dirty="0">
                <a:solidFill>
                  <a:srgbClr val="FF0000"/>
                </a:solidFill>
              </a:rPr>
              <a:t> into the process space </a:t>
            </a:r>
            <a:r>
              <a:rPr lang="en-US" dirty="0"/>
              <a:t>of a hooked thread or all threads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系统开销大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Low-level</a:t>
            </a:r>
            <a:r>
              <a:rPr lang="en-US" i="1" dirty="0"/>
              <a:t> remote hooks </a:t>
            </a:r>
            <a:r>
              <a:rPr lang="zh-CN" altLang="en-US" dirty="0"/>
              <a:t>线程钩子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Require that the hook procedure be </a:t>
            </a:r>
            <a:r>
              <a:rPr lang="en-US" b="1" i="1" dirty="0">
                <a:solidFill>
                  <a:srgbClr val="FF0000"/>
                </a:solidFill>
              </a:rPr>
              <a:t>contained</a:t>
            </a:r>
            <a:r>
              <a:rPr lang="en-US" dirty="0">
                <a:solidFill>
                  <a:srgbClr val="FF0000"/>
                </a:solidFill>
              </a:rPr>
              <a:t> in the process </a:t>
            </a:r>
            <a:r>
              <a:rPr lang="en-US" dirty="0"/>
              <a:t>that installed the hook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8803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 err="1"/>
              <a:t>Keyloggers</a:t>
            </a:r>
            <a:r>
              <a:rPr lang="en-US" dirty="0"/>
              <a:t> Using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3435"/>
            <a:ext cx="10515600" cy="39535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Keystrokes can be captured by high-level or low-level hooks using these procedure types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Courier"/>
                <a:cs typeface="Courier"/>
              </a:rPr>
              <a:t>WH_KEYBOARD </a:t>
            </a:r>
            <a:r>
              <a:rPr lang="en-US" dirty="0"/>
              <a:t>or </a:t>
            </a:r>
            <a:r>
              <a:rPr lang="en-US" b="1" dirty="0">
                <a:latin typeface="Courier"/>
                <a:cs typeface="Courier"/>
              </a:rPr>
              <a:t>WH_KEYBOARD_LL </a:t>
            </a:r>
          </a:p>
          <a:p>
            <a:pPr lvl="1">
              <a:lnSpc>
                <a:spcPct val="150000"/>
              </a:lnSpc>
            </a:pPr>
            <a:endParaRPr lang="en-US" b="1" dirty="0">
              <a:latin typeface="Courier"/>
              <a:cs typeface="Courie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BB718F-44CD-446A-BA5C-F205E2B3F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3" y="4363747"/>
            <a:ext cx="4486030" cy="23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83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SetWindowsHookEx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Parameters</a:t>
            </a: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"/>
              </a:rPr>
              <a:t>idHook</a:t>
            </a:r>
            <a:r>
              <a:rPr lang="en-US" sz="2400" dirty="0"/>
              <a:t> – type of hook to install</a:t>
            </a: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lpfn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– points to hook procedure</a:t>
            </a: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"/>
              </a:rPr>
              <a:t>hMod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– handle to DLL, or local module, in which the </a:t>
            </a:r>
            <a:r>
              <a:rPr lang="en-US" sz="2400" b="1" dirty="0" err="1">
                <a:latin typeface="Courier"/>
                <a:cs typeface="Courier"/>
              </a:rPr>
              <a:t>lpfn</a:t>
            </a:r>
            <a:r>
              <a:rPr lang="en-US" sz="2400" dirty="0"/>
              <a:t> procedure is defined</a:t>
            </a: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"/>
              </a:rPr>
              <a:t>dwThreadId</a:t>
            </a:r>
            <a:r>
              <a:rPr lang="en-US" sz="2400" dirty="0"/>
              <a:t>– thread to associate the hook with.  </a:t>
            </a:r>
            <a:r>
              <a:rPr lang="en-US" sz="2400" dirty="0">
                <a:solidFill>
                  <a:srgbClr val="FF0000"/>
                </a:solidFill>
              </a:rPr>
              <a:t>Zero = all threads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719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2F10BA4-3FE5-4A49-BB3D-3A1941EC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 of a Launcher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C69AE5-28D9-43D3-9BB3-352A8DF2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Usually </a:t>
            </a:r>
            <a:r>
              <a:rPr lang="en-US" altLang="zh-CN" dirty="0">
                <a:solidFill>
                  <a:srgbClr val="FF0000"/>
                </a:solidFill>
              </a:rPr>
              <a:t>contain</a:t>
            </a:r>
            <a:r>
              <a:rPr lang="en-US" altLang="zh-CN" dirty="0"/>
              <a:t> the malware they're loading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An executable or DLL in its own </a:t>
            </a:r>
            <a:r>
              <a:rPr lang="en-US" altLang="zh-CN" dirty="0">
                <a:solidFill>
                  <a:srgbClr val="FF0000"/>
                </a:solidFill>
              </a:rPr>
              <a:t>resource</a:t>
            </a:r>
            <a:r>
              <a:rPr lang="en-US" altLang="zh-CN" dirty="0"/>
              <a:t> section or PE overlay.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Normal items in the resource section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Icons, images, menus, strings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341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38FF66-E36C-4844-A8BC-17B7D54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钩子链（</a:t>
            </a:r>
            <a:r>
              <a:rPr lang="en-US" altLang="zh-CN" dirty="0"/>
              <a:t>hook chain</a:t>
            </a:r>
            <a:r>
              <a:rPr lang="zh-CN" altLang="en-US" dirty="0"/>
              <a:t>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C500EB-A903-44A6-A9EF-01273EB8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如果对同一个消息安装了多个钩子，多个钩子构成一个</a:t>
            </a:r>
            <a:r>
              <a:rPr lang="zh-CN" altLang="en-US" dirty="0">
                <a:solidFill>
                  <a:srgbClr val="FF0000"/>
                </a:solidFill>
              </a:rPr>
              <a:t>钩子链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The hook procedure must call </a:t>
            </a:r>
            <a:r>
              <a:rPr lang="en-US" altLang="zh-CN" b="1" i="1" dirty="0" err="1">
                <a:latin typeface="Courier"/>
                <a:cs typeface="Courier"/>
              </a:rPr>
              <a:t>CallNextHookEx</a:t>
            </a:r>
            <a:r>
              <a:rPr lang="en-US" altLang="zh-CN" dirty="0"/>
              <a:t> to pass execution to the next hook procedure so the system continues to run properly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315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19" y="738800"/>
            <a:ext cx="7345362" cy="868363"/>
          </a:xfrm>
        </p:spPr>
        <p:txBody>
          <a:bodyPr/>
          <a:lstStyle/>
          <a:p>
            <a:r>
              <a:rPr lang="zh-CN" altLang="en-US" dirty="0"/>
              <a:t>目标线程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85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Loading into all threads can degrade system performance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May also trigger an IPS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Keyloggers</a:t>
            </a:r>
            <a:r>
              <a:rPr lang="en-US" dirty="0"/>
              <a:t> load into all threads, to get all the keystrokes</a:t>
            </a:r>
          </a:p>
          <a:p>
            <a:pPr>
              <a:lnSpc>
                <a:spcPct val="150000"/>
              </a:lnSpc>
            </a:pPr>
            <a:r>
              <a:rPr lang="en-US" dirty="0"/>
              <a:t>Other malware targets a single thread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Often targets a Windows message that is </a:t>
            </a:r>
            <a:r>
              <a:rPr lang="en-US" dirty="0">
                <a:solidFill>
                  <a:srgbClr val="FF0000"/>
                </a:solidFill>
              </a:rPr>
              <a:t>rarely used</a:t>
            </a:r>
            <a:r>
              <a:rPr lang="en-US" dirty="0"/>
              <a:t>, such as </a:t>
            </a:r>
            <a:r>
              <a:rPr lang="en-US" b="1" dirty="0">
                <a:latin typeface="Courier"/>
                <a:cs typeface="Courier"/>
              </a:rPr>
              <a:t>WH_CBT</a:t>
            </a:r>
            <a:r>
              <a:rPr lang="en-US" dirty="0"/>
              <a:t> (a computer-based training message)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同一个消息，既有</a:t>
            </a:r>
            <a:r>
              <a:rPr lang="en-US" altLang="zh-CN" dirty="0"/>
              <a:t>high-level</a:t>
            </a:r>
            <a:r>
              <a:rPr lang="zh-CN" altLang="en-US" dirty="0"/>
              <a:t>钩子又有</a:t>
            </a:r>
            <a:r>
              <a:rPr lang="en-US" altLang="zh-CN" dirty="0"/>
              <a:t>low-level</a:t>
            </a:r>
            <a:r>
              <a:rPr lang="zh-CN" altLang="en-US" dirty="0"/>
              <a:t>钩子，</a:t>
            </a:r>
            <a:r>
              <a:rPr lang="zh-CN" altLang="en-US" dirty="0">
                <a:solidFill>
                  <a:srgbClr val="FF0000"/>
                </a:solidFill>
              </a:rPr>
              <a:t>先执行</a:t>
            </a:r>
            <a:r>
              <a:rPr lang="en-US" altLang="zh-CN" dirty="0">
                <a:solidFill>
                  <a:srgbClr val="FF0000"/>
                </a:solidFill>
              </a:rPr>
              <a:t>low-level</a:t>
            </a:r>
            <a:r>
              <a:rPr lang="zh-CN" altLang="en-US" dirty="0">
                <a:solidFill>
                  <a:srgbClr val="FF0000"/>
                </a:solidFill>
              </a:rPr>
              <a:t>钩子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42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11-03 at 1.5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703263"/>
            <a:ext cx="7835900" cy="54229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691366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zh-CN" altLang="en-US" dirty="0"/>
              <a:t>目标线程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Load malicious DLL </a:t>
            </a:r>
            <a:r>
              <a:rPr lang="en-US" i="1" dirty="0"/>
              <a:t>hook.dll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Obtain hook procedure address</a:t>
            </a:r>
          </a:p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>
                <a:latin typeface="Courier"/>
                <a:cs typeface="Courier"/>
              </a:rPr>
              <a:t>WH_CBT </a:t>
            </a:r>
            <a:r>
              <a:rPr lang="en-US" dirty="0"/>
              <a:t>message is sent to a Notepad thread</a:t>
            </a:r>
          </a:p>
          <a:p>
            <a:pPr>
              <a:lnSpc>
                <a:spcPct val="150000"/>
              </a:lnSpc>
            </a:pPr>
            <a:r>
              <a:rPr lang="en-US" dirty="0"/>
              <a:t>Forces </a:t>
            </a:r>
            <a:r>
              <a:rPr lang="en-US" i="1" dirty="0" err="1">
                <a:solidFill>
                  <a:srgbClr val="FF0000"/>
                </a:solidFill>
              </a:rPr>
              <a:t>hook.dll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/>
              <a:t>to be loaded by Notepad</a:t>
            </a:r>
          </a:p>
          <a:p>
            <a:pPr>
              <a:lnSpc>
                <a:spcPct val="150000"/>
              </a:lnSpc>
            </a:pPr>
            <a:r>
              <a:rPr lang="en-US" dirty="0"/>
              <a:t>It runs in the Notepad process space</a:t>
            </a:r>
          </a:p>
        </p:txBody>
      </p:sp>
    </p:spTree>
    <p:extLst>
      <p:ext uri="{BB962C8B-B14F-4D97-AF65-F5344CB8AC3E}">
        <p14:creationId xmlns:p14="http://schemas.microsoft.com/office/powerpoint/2010/main" val="554374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6B5B8BF-98F4-4AF3-9C91-DAB2B2443F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technique manipulates messages from a process to itself?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24D393-7924-4F76-ADA4-8E54A2FCA7A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Local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4F2466-4BA0-4DD6-ACE2-33C5BAD7BA6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High-level remote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C96908-0959-4F95-A1B2-19633508F88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Low-level remote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019082-12DA-4B93-B158-08428C87306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Keylogger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7FE75B3-AA9A-4D19-A10F-BF6CF32AD4D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3479F6-DD5B-4ECF-AAC5-E6DA710A48D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CFE28C-CAC3-41BA-AC17-85FBE8DEED0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9777E4F-1CC4-4E68-BA38-69D0C9E1C6B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215A06F-9809-4A4A-9F74-05E02961AE4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A274AB4-326D-4C0A-BF2C-060C9D8BBBE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C65BA00-8420-477E-AEA5-50EE8DE7A11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6C18079-159F-40FC-9E41-CDDF708290B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69235261-F117-492B-B124-8DD55F239A6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372A30E-B72E-44AA-BF8E-FE490A9C135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A24E612-1F35-424C-8559-C0FB1502A4C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649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6B5B8BF-98F4-4AF3-9C91-DAB2B2443F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以下哪种方法会挂钩所有的线程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24D393-7924-4F76-ADA4-8E54A2FCA7A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Local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4F2466-4BA0-4DD6-ACE2-33C5BAD7BA6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High-level remote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C96908-0959-4F95-A1B2-19633508F88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Low-level remote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7FE75B3-AA9A-4D19-A10F-BF6CF32AD4D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3479F6-DD5B-4ECF-AAC5-E6DA710A48D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CFE28C-CAC3-41BA-AC17-85FBE8DEED0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215A06F-9809-4A4A-9F74-05E02961AE4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A274AB4-326D-4C0A-BF2C-060C9D8BBBE5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C65BA00-8420-477E-AEA5-50EE8DE7A11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6C18079-159F-40FC-9E41-CDDF708290B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69235261-F117-492B-B124-8DD55F239A68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372A30E-B72E-44AA-BF8E-FE490A9C1357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A24E612-1F35-424C-8559-C0FB1502A4C9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733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5DABE3-6BD7-4900-8DF6-1EFE84242B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以下哪个描述是正确的？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B34656-9B23-43DA-B527-3433DB9287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70187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对于同一事件（如鼠标消息）既安装了线程钩子又安装了系统钩子，那么系统会自动先调用线程钩子，然后调用系统钩子。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0241E6-1587-4C97-8CF4-37EB03F394F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对同一事件消息可安装多个钩子处理过程，这些勾子处理过程形成了钩子链。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77B133-A257-4252-AD0B-EAB1B965F7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当前钩子处理结束后应把钩子</a:t>
            </a:r>
            <a:r>
              <a:rPr lang="zh-CN" altLang="en-US" sz="24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信息传递</a:t>
            </a:r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给下一个</a:t>
            </a:r>
            <a:r>
              <a:rPr lang="zh-CN" altLang="en-US" sz="24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钩子函数</a:t>
            </a:r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5C11C8-89A3-42DE-A1F8-97CCF061F0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系统钩子会消耗消息处理时间，降低系统性能。只有在必要的时候才安装钩子，在使用完毕后要及时卸载。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D7138C-1AA6-4008-A0C9-4A9DFD4106F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24A5AF-A4BE-47DE-8A04-7418975C8A0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65253B-D118-4338-AA03-704D4355962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7AA790-E92E-48D2-82C4-38EC3D036CE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37A9B28-E657-4B30-BAC9-B4D2E5C891E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2D5A7AF-17FB-4D73-BCF1-037D91004F5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E4A9ED3-99B6-4466-92D9-F7442786AAD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25089681-59C0-4995-9DC5-ADE942CEF46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49914D4-16DE-4BF4-A3A8-769C9928687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49611D4-0145-49B6-9C64-19EE758A8EC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1E5B9F0-165D-402B-B333-CF56EC7034F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6892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17072A-E9D7-4DD2-9923-759AD85EA7A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以下哪个描述是正确的？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0F0437-2820-48D9-B4EB-58359715DF6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78125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钩子函数在完成对消息的处理后，要继续传递消息，必须调用</a:t>
            </a:r>
            <a:r>
              <a:rPr lang="en-US" altLang="zh-CN" sz="2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CallNextHookEx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来传递它，以执行钩子链表下一个钩子函数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9CB4FD-0BBF-40BF-A31F-5535280E1B1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钩子使用</a:t>
            </a:r>
            <a:r>
              <a:rPr lang="en-US" altLang="zh-CN" sz="2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UnhookWindowsHookEx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()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卸载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40859F-3184-45D0-AF05-C8D2BC9CC85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SetWindowsHookEx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()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把钩子安装到钩子链表中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62D466-F82A-4697-A911-035D8F2146C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钩子的卸载顺序一定要和安装顺序相反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56CE11-D8A1-478B-9A1E-2802A3CA351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8A4863-D93D-4E9F-97CC-6D621EA79AE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2D610E-DFD0-4476-8271-BC676B4CCEF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74AD7A-2416-4D9D-9BDC-F5943AFE5C9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D2152F6-F905-444D-BA4B-9A8166E8A12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2626CA8-F6DE-4A14-979D-FB9F864DFD2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D15D506-2009-43F3-A737-179C6943248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3B8F696C-911B-4084-B654-C75354C4CBC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F667AAB-C99D-4D7B-9B57-11D408EB4E4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49BA279-A8D7-406F-9BF3-C131B96A83B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5FE91E-FAA4-4327-87CA-F60FD795704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6771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Detours</a:t>
            </a:r>
            <a:r>
              <a:rPr lang="zh-CN" altLang="en-US" dirty="0"/>
              <a:t>技术</a:t>
            </a:r>
          </a:p>
        </p:txBody>
      </p:sp>
    </p:spTree>
    <p:extLst>
      <p:ext uri="{BB962C8B-B14F-4D97-AF65-F5344CB8AC3E}">
        <p14:creationId xmlns:p14="http://schemas.microsoft.com/office/powerpoint/2010/main" val="414652955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BA89EA-AA66-B042-B8C5-571567F2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1664"/>
            <a:ext cx="10515600" cy="78422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Detours</a:t>
            </a:r>
            <a:r>
              <a:rPr kumimoji="1" lang="zh-CN" altLang="en-US" dirty="0"/>
              <a:t>技术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CFC696-EA13-F343-8F4E-4E56DD553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84" y="1500555"/>
            <a:ext cx="11543324" cy="44302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Detours is a </a:t>
            </a:r>
            <a:r>
              <a:rPr lang="en-US" altLang="zh-CN" dirty="0">
                <a:solidFill>
                  <a:srgbClr val="FF0000"/>
                </a:solidFill>
              </a:rPr>
              <a:t>library</a:t>
            </a:r>
            <a:r>
              <a:rPr lang="en-US" altLang="zh-CN" dirty="0"/>
              <a:t> developed by Microsoft.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easily instrument and extend existing OS and  application functionality. </a:t>
            </a:r>
          </a:p>
          <a:p>
            <a:pPr lvl="1"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截获任意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Win32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函数调用的工具库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使用无条件转移指令来替换目标函数的最初几条指令，将控制流转移到截获函数。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Detours  library is used by malware authors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modify important tables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attach DLLs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and 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hooks</a:t>
            </a:r>
          </a:p>
        </p:txBody>
      </p:sp>
    </p:spTree>
    <p:extLst>
      <p:ext uri="{BB962C8B-B14F-4D97-AF65-F5344CB8AC3E}">
        <p14:creationId xmlns:p14="http://schemas.microsoft.com/office/powerpoint/2010/main" val="417988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/>
              <a:t>Encryption or Compression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resource section may be encrypted or compressed (</a:t>
            </a:r>
            <a:r>
              <a:rPr lang="en-US" altLang="zh-CN" dirty="0"/>
              <a:t>without </a:t>
            </a:r>
            <a:r>
              <a:rPr lang="en-US" altLang="zh-CN" dirty="0">
                <a:solidFill>
                  <a:srgbClr val="FF0000"/>
                </a:solidFill>
              </a:rPr>
              <a:t>the second </a:t>
            </a:r>
            <a:r>
              <a:rPr lang="en-US" altLang="zh-CN" dirty="0"/>
              <a:t>PE header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Resource extraction will use APIs like</a:t>
            </a: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FindResource</a:t>
            </a:r>
            <a:endParaRPr lang="en-US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LoadResource</a:t>
            </a:r>
            <a:endParaRPr lang="en-US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SizeofResource</a:t>
            </a:r>
            <a:endParaRPr lang="en-US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Often contains privilege escalation code</a:t>
            </a:r>
            <a:r>
              <a:rPr lang="en-US" b="1" dirty="0"/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A1873-FA05-4CF4-9BE8-8BE61A73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Detours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45E94-9B21-40D1-8621-2C7EB7F3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Target</a:t>
            </a:r>
            <a:r>
              <a:rPr lang="en-US" altLang="zh-CN" dirty="0"/>
              <a:t> function, </a:t>
            </a:r>
            <a:r>
              <a:rPr lang="en-US" altLang="zh-CN" dirty="0">
                <a:solidFill>
                  <a:srgbClr val="FF0000"/>
                </a:solidFill>
              </a:rPr>
              <a:t>Trampoline</a:t>
            </a:r>
            <a:r>
              <a:rPr lang="en-US" altLang="zh-CN" dirty="0"/>
              <a:t> function, </a:t>
            </a:r>
            <a:r>
              <a:rPr lang="en-US" altLang="zh-CN" dirty="0">
                <a:solidFill>
                  <a:srgbClr val="FF0000"/>
                </a:solidFill>
              </a:rPr>
              <a:t>Detour</a:t>
            </a:r>
            <a:r>
              <a:rPr lang="en-US" altLang="zh-CN" dirty="0"/>
              <a:t> function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035E4C-67C7-42AE-A067-100877369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664069"/>
            <a:ext cx="5867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D7DCA8-F045-4140-8166-EF0CC912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8" y="2773485"/>
            <a:ext cx="6212078" cy="40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07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kumimoji="1" lang="en-US" altLang="zh-CN" dirty="0"/>
              <a:t>Detours</a:t>
            </a:r>
            <a:r>
              <a:rPr kumimoji="1" lang="zh-CN" altLang="en-US" dirty="0"/>
              <a:t>技术</a:t>
            </a:r>
            <a:endParaRPr lang="en-US" dirty="0"/>
          </a:p>
        </p:txBody>
      </p:sp>
      <p:pic>
        <p:nvPicPr>
          <p:cNvPr id="4" name="Picture 3" descr="Screen Shot 2013-11-03 at 2.0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03" y="2068604"/>
            <a:ext cx="8229600" cy="434974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941590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81200" y="646771"/>
            <a:ext cx="8229600" cy="952670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Trojanize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notepad.exe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981200" y="1599442"/>
            <a:ext cx="8229600" cy="50196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.detours section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new import table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evil.dll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evil.dll whenever notepad is launched.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0CD5-563E-4C2C-8634-0E7F7DAD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r77 Rootkit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D4DAAE-A40A-4FB0-8313-A3924C1F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42"/>
            <a:ext cx="7903308" cy="51013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Ring 3 Rootkit that hides following entities from all processes: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Files, directories, junctions, named pipes, scheduled tasks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Processes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CPU usage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Registry keys &amp; values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Services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TCP &amp; UDP connections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It is compatible with Windows 7 and Windows 10 in both x64 and x86 editions.</a:t>
            </a:r>
          </a:p>
          <a:p>
            <a:r>
              <a:rPr lang="en-US" altLang="zh-CN" dirty="0"/>
              <a:t>https://github.com/bytecode77/r77-rootkit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047821-DF76-48B8-B329-F5180DAB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195" y="1867877"/>
            <a:ext cx="3454113" cy="40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8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A4B3E-A28E-40DD-A098-21040FA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Detours</a:t>
            </a:r>
            <a:r>
              <a:rPr kumimoji="1" lang="zh-CN" altLang="en-US" dirty="0"/>
              <a:t>技术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1AA91C-6FD7-422B-BCE4-B22028D85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2432742"/>
            <a:ext cx="7942774" cy="26824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02B6AD-E2C9-4BB9-B7D9-0079E9B1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076" y="1721338"/>
            <a:ext cx="43529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50F17C-3DD6-4CE1-AB75-57AEAC54A10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985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下面哪种隐蔽方式是通过修改文件实现的？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6D556D-07F7-45B3-B0A7-881ED994DE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Detour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0DC9C4-F919-4E3C-BC6D-C44B507A1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CB2DC5-F88B-4A33-B89F-2F15E5CCE29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2B0DEF-50BE-4768-9252-D922162DA9C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Hooks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D9EC33-FE97-48DE-A82D-03293AE4ACA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74017D-60FA-4E9E-A0FB-CFE1A0F4D0B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31C5C0-8A96-4D04-BE9C-A537F938803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B05352-A945-4F53-ADF5-401EFD8A507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E5BD96A-CFF2-41BA-8DB5-428F4E5F369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CDB055-F847-45A9-A3D3-4AE093752E3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33220D21-F217-44BD-B701-1D495CE216E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1CCFB5D-605B-4482-B93E-58C4359FCD8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D300166-2DA7-44AA-9D81-7C8972DF4D8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8C67D9B2-A47D-4E54-8B39-6EF7685684A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ADBCF22-DCD5-4C8A-9535-E5F2687662F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2002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APC</a:t>
            </a:r>
            <a:r>
              <a:rPr lang="zh-CN" altLang="en-US" dirty="0"/>
              <a:t>注入（</a:t>
            </a:r>
            <a:r>
              <a:rPr lang="en-US" altLang="zh-CN" dirty="0"/>
              <a:t>APC Injection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1488076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3C9990-3375-F244-8410-58D76AD8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81076"/>
            <a:ext cx="9144000" cy="8683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/>
              <a:t>Asynchronous Procedure Call (APC)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7922282-9EC3-F242-BA06-DA4DCA816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APCs (</a:t>
            </a:r>
            <a:r>
              <a:rPr lang="en-US" altLang="zh-CN" i="1" dirty="0"/>
              <a:t>asynchronous procedure call</a:t>
            </a:r>
            <a:r>
              <a:rPr lang="en-US" altLang="zh-CN" dirty="0"/>
              <a:t>) can direct a thread to execute some other code </a:t>
            </a:r>
            <a:r>
              <a:rPr lang="en-US" altLang="zh-CN" dirty="0">
                <a:solidFill>
                  <a:srgbClr val="FF0000"/>
                </a:solidFill>
              </a:rPr>
              <a:t>prior to </a:t>
            </a:r>
            <a:r>
              <a:rPr lang="en-US" altLang="zh-CN" dirty="0"/>
              <a:t>executing its regular execution path. 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0261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993E37-B19C-4DA9-8584-02C076DA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APC </a:t>
            </a:r>
            <a:r>
              <a:rPr lang="zh-CN" altLang="en-US" dirty="0"/>
              <a:t>注入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8C21FC8-59A3-409E-BFD4-91CFE2ADF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Every thread has a queue of APCs, and these are processed when the thread is in an </a:t>
            </a:r>
            <a:r>
              <a:rPr lang="en-US" altLang="zh-CN" dirty="0" err="1">
                <a:solidFill>
                  <a:srgbClr val="FF0000"/>
                </a:solidFill>
              </a:rPr>
              <a:t>alertable</a:t>
            </a:r>
            <a:r>
              <a:rPr lang="en-US" altLang="zh-CN" dirty="0">
                <a:solidFill>
                  <a:srgbClr val="FF0000"/>
                </a:solidFill>
              </a:rPr>
              <a:t> state</a:t>
            </a:r>
          </a:p>
          <a:p>
            <a:pPr lvl="1">
              <a:lnSpc>
                <a:spcPct val="150000"/>
              </a:lnSpc>
            </a:pPr>
            <a:r>
              <a:rPr lang="en-US" altLang="zh-CN" u="sng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SleepEx</a:t>
            </a:r>
            <a:r>
              <a:rPr lang="en-US" altLang="zh-CN" dirty="0">
                <a:solidFill>
                  <a:srgbClr val="0070C0"/>
                </a:solidFill>
              </a:rPr>
              <a:t>, </a:t>
            </a:r>
            <a:r>
              <a:rPr lang="en-US" altLang="zh-CN" u="sng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SignalObjectAndWait</a:t>
            </a:r>
            <a:r>
              <a:rPr lang="en-US" altLang="zh-CN" dirty="0">
                <a:solidFill>
                  <a:srgbClr val="0070C0"/>
                </a:solidFill>
              </a:rPr>
              <a:t>, </a:t>
            </a:r>
            <a:r>
              <a:rPr lang="en-US" altLang="zh-CN" u="sng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MsgWaitForMultipleObjectsEx</a:t>
            </a:r>
            <a:r>
              <a:rPr lang="en-US" altLang="zh-CN" dirty="0">
                <a:solidFill>
                  <a:srgbClr val="0070C0"/>
                </a:solidFill>
              </a:rPr>
              <a:t>, </a:t>
            </a:r>
            <a:r>
              <a:rPr lang="en-US" altLang="zh-CN" u="sng" dirty="0" err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WaitForMultipleObjectsEx</a:t>
            </a:r>
            <a:r>
              <a:rPr lang="en-US" altLang="zh-CN" dirty="0">
                <a:solidFill>
                  <a:srgbClr val="0070C0"/>
                </a:solidFill>
              </a:rPr>
              <a:t>,  </a:t>
            </a:r>
            <a:r>
              <a:rPr lang="en-US" altLang="zh-CN" u="sng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WaitForSingleObjectEx</a:t>
            </a:r>
            <a:r>
              <a:rPr lang="en-US" altLang="zh-CN" dirty="0">
                <a:solidFill>
                  <a:srgbClr val="0070C0"/>
                </a:solidFill>
              </a:rPr>
              <a:t> </a:t>
            </a:r>
          </a:p>
          <a:p>
            <a:pPr lvl="1">
              <a:lnSpc>
                <a:spcPct val="150000"/>
              </a:lnSpc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8D105E-F198-4D86-9A69-42E912743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4429442"/>
            <a:ext cx="6223000" cy="19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295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91542B3-0496-418C-8494-EBE80B10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APC </a:t>
            </a:r>
            <a:r>
              <a:rPr lang="zh-CN" altLang="en-US" dirty="0"/>
              <a:t>注入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136D6A-3328-41EB-898E-141E9F6B3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When in </a:t>
            </a:r>
            <a:r>
              <a:rPr lang="en-US" altLang="zh-CN" dirty="0" err="1"/>
              <a:t>altertable</a:t>
            </a:r>
            <a:r>
              <a:rPr lang="en-US" altLang="zh-CN" dirty="0"/>
              <a:t> state,  the thread calls the APC functions </a:t>
            </a:r>
            <a:r>
              <a:rPr lang="en-US" altLang="zh-CN" dirty="0">
                <a:solidFill>
                  <a:srgbClr val="FF0000"/>
                </a:solidFill>
              </a:rPr>
              <a:t>one by one </a:t>
            </a:r>
            <a:r>
              <a:rPr lang="en-US" altLang="zh-CN" dirty="0"/>
              <a:t>for all APCs in the queue.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When the APC queue is </a:t>
            </a:r>
            <a:r>
              <a:rPr lang="en-US" altLang="zh-CN" dirty="0">
                <a:solidFill>
                  <a:srgbClr val="FF0000"/>
                </a:solidFill>
              </a:rPr>
              <a:t>complete</a:t>
            </a:r>
            <a:r>
              <a:rPr lang="en-US" altLang="zh-CN" dirty="0"/>
              <a:t>, the thread continues running along its regular execution path.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62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B7454A1-4BB5-4D27-8496-8915B0E4C9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780685"/>
            <a:ext cx="7315200" cy="156112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启动器（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Launcher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）的功能包括哪些？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B882BF-2C43-480C-B21A-348A31490EC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解密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BDF08F-A150-419E-A414-8C6CF7DB9A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隐蔽启动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A82FD2-E910-4218-BADA-D27EE13CE6E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权限提升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B23E13-94E0-4C9B-9B80-991B637272C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解压缩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CE0F66-CB65-4CCF-9AEF-C1BB1F3AEBE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86D550-D7E7-4338-A15F-2E8747738DB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8C3B8A-85CA-42EC-ACD5-EE5EAF1B723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77A8A8-3B07-4FC5-BE2D-15FE6910544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C21BD75-34AD-4F36-A96B-89B48C52570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8BDA18-A151-41E5-BB9C-1973560C96C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5E1A217C-C51F-4CB5-AA4B-82471DB0138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CBFAB96-5E42-4842-805F-D0716B29452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444F294-8849-4F05-BB74-9C45CD70C4C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B34B5B73-6DB2-4CB1-B34B-932D02BD348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E3AB281-7E72-413E-BC56-1313C5AB6A6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0596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APC </a:t>
            </a:r>
            <a:r>
              <a:rPr lang="zh-CN" altLang="en-US" dirty="0"/>
              <a:t>注入</a:t>
            </a:r>
            <a:endParaRPr lang="en-US" dirty="0"/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内核模式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Kernel-Mode APC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for the system or a driver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用户模式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User-Mode APC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for an application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APC Injection is used in both cases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用户模式</a:t>
            </a:r>
            <a:r>
              <a:rPr lang="en-US" altLang="zh-CN" dirty="0"/>
              <a:t>APC </a:t>
            </a:r>
            <a:r>
              <a:rPr lang="zh-CN" altLang="en-US" dirty="0"/>
              <a:t>注入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API function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QueueUserAPC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queue a function to a remote thread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must be in an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alterable state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WaitForSingleObjectEx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common call in the Windows API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threads are usually in the alterable state</a:t>
            </a:r>
          </a:p>
        </p:txBody>
      </p:sp>
    </p:spTree>
    <p:extLst>
      <p:ext uri="{BB962C8B-B14F-4D97-AF65-F5344CB8AC3E}">
        <p14:creationId xmlns:p14="http://schemas.microsoft.com/office/powerpoint/2010/main" val="874622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QueueUserAPC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hThread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to the victim thread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pfnAPC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function to run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dwData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for the function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690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901" y="3507457"/>
            <a:ext cx="10183528" cy="280046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the handle to the victim thread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QueueUserAPC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with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pfnAPC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to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LoadLibraryA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(loads a DLL)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contains the DLL name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dbnet.dll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Svchost.exe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often targeted</a:t>
            </a: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 Shot 2013-11-03 at 2.24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5" y="262378"/>
            <a:ext cx="7391000" cy="3245079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320294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81076"/>
            <a:ext cx="9144000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内核模式</a:t>
            </a:r>
            <a:r>
              <a:rPr lang="en-US" altLang="zh-CN" dirty="0"/>
              <a:t>APC</a:t>
            </a:r>
            <a:r>
              <a:rPr lang="zh-CN" altLang="en-US" dirty="0"/>
              <a:t>注入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Malware drivers and rootkits often want to execute code in user space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One method is APC injection to get to user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Most often to </a:t>
            </a:r>
            <a:r>
              <a:rPr lang="en-US" i="1" dirty="0" err="1">
                <a:solidFill>
                  <a:srgbClr val="FF0000"/>
                </a:solidFill>
              </a:rPr>
              <a:t>svchost.exe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Functions used: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KeInitializeApc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KeInsertQueueApc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9289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11-03 at 2.2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83" y="512763"/>
            <a:ext cx="7810500" cy="56134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097119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0899F-8297-4EC1-9227-8B186837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T1055.004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F12B9B-445E-4BBF-8B69-3A6878DA5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9139"/>
            <a:ext cx="10515600" cy="2999721"/>
          </a:xfrm>
        </p:spPr>
      </p:pic>
    </p:spTree>
    <p:extLst>
      <p:ext uri="{BB962C8B-B14F-4D97-AF65-F5344CB8AC3E}">
        <p14:creationId xmlns:p14="http://schemas.microsoft.com/office/powerpoint/2010/main" val="3157105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97756-3E88-4940-AB2B-1E5A4D14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ACP</a:t>
            </a:r>
            <a:r>
              <a:rPr lang="zh-CN" altLang="en-US" dirty="0"/>
              <a:t>注入的案例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2AA8C9-9BA5-4E19-9550-BF351A33F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883" y="1825625"/>
            <a:ext cx="8170233" cy="4351338"/>
          </a:xfrm>
        </p:spPr>
      </p:pic>
    </p:spTree>
    <p:extLst>
      <p:ext uri="{BB962C8B-B14F-4D97-AF65-F5344CB8AC3E}">
        <p14:creationId xmlns:p14="http://schemas.microsoft.com/office/powerpoint/2010/main" val="1079959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1B2D42B-FD04-4F0B-91CA-BE8CE4D2FB4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讨论：如何防治或者缓解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注入攻击？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F092D4D-C15E-4134-820B-A99E73869C8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0C9996B-A01F-4031-AAB1-594D830868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F746382F-1C3D-432D-89AD-46531639C9B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C6671716-FF03-424C-AF44-23A8DFC68A4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FA07703C-EE34-4A3F-AF1E-AD00CAC3C70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15179D18-051E-42E7-8245-8A742E86AE2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0A1E856-16C5-4713-A694-B0634265AD1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7777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D40E7-2FB3-4130-A517-FC31CD93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APC</a:t>
            </a:r>
            <a:r>
              <a:rPr lang="zh-CN" altLang="en-US" dirty="0"/>
              <a:t>注入攻击的防治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859B2D-19AA-4560-8007-42C3C17D1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87" y="1645920"/>
            <a:ext cx="11495626" cy="3226631"/>
          </a:xfrm>
        </p:spPr>
      </p:pic>
    </p:spTree>
    <p:extLst>
      <p:ext uri="{BB962C8B-B14F-4D97-AF65-F5344CB8AC3E}">
        <p14:creationId xmlns:p14="http://schemas.microsoft.com/office/powerpoint/2010/main" val="27731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进程注入（</a:t>
            </a:r>
            <a:r>
              <a:rPr lang="en-US" altLang="zh-CN" dirty="0"/>
              <a:t>Process Injection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73257611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22BADE-D308-415F-9A4F-C5A08AC987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76413" y="635001"/>
            <a:ext cx="9769641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technique only works for threads in an alterable state?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DACC42-80B6-4B2D-A056-36136E1CF4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Detours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1838C5-1028-423B-B149-7D06963D40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APC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89B20-B4A5-4328-ADE5-EF8B3D489A5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15A453-D922-4AED-97BE-8A4ADFAF3E6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75DC280-F11C-492C-A9F3-11B99AA61CF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FF3BFE9-AB6F-45E3-ADCD-40C41EA994F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FCEE3B0-AD5F-4BF3-B3FF-442123BE6B5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21D5946-BA71-42D9-9501-62D23ABEFF4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63ACE1-40BA-469D-974B-EB2FFA124D0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81C06B-34AB-4889-AB8A-D6465C004B8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0610F73-89CC-4CD0-B8C1-56079C713D9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3CC5D03B-7A8F-4254-B952-F59B940AF6F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43AE63F1-7D44-45E1-82C7-CD4A934BA6E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B2DE6DEC-B844-49EB-9C09-DEB4D7287ED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3ADB870-A333-41B0-B6A9-7A35FD218D0C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37543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324D1F9-09FE-4DED-BBF1-30493B0C13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注入只能用于用户空间的程序，不能用在内核空间。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73141A-D0DE-457B-815E-EDCFB1697DE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A0F94D-F134-4E01-9095-A51067A3EDA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72F12A-0A93-4358-A922-192A7C8F3AE0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C109F7B-52E4-4C52-A0EE-AC800330A7A4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CFF52B5-E30A-4C7A-A31B-A9F5E7E2D86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616193-78CE-4E14-A293-D82EFC64CE4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1300CBF5-26BA-4111-9193-78B919DB68A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C33C66C3-C0D6-4598-AEA5-6AEBB83DDB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3213CB5-3157-4DB5-85A3-3402BC9A121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9C33D57-5D43-45F1-AFBB-2AE9853EB12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D7CAE18-6ABB-42ED-BE6A-0D41F38AC40F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0357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E503D6-59E7-4751-A84E-BD9C0AB9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61CE5B0-64B6-4274-AD31-BF4BBDEF2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启动器（</a:t>
            </a:r>
            <a:r>
              <a:rPr lang="en-US" altLang="zh-CN" dirty="0"/>
              <a:t>Launchers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进程注入（</a:t>
            </a:r>
            <a:r>
              <a:rPr lang="en-US" altLang="zh-CN" dirty="0"/>
              <a:t>Process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重点：</a:t>
            </a:r>
            <a:r>
              <a:rPr lang="en-US" altLang="zh-CN" dirty="0">
                <a:solidFill>
                  <a:srgbClr val="FF0000"/>
                </a:solidFill>
              </a:rPr>
              <a:t>DLL</a:t>
            </a:r>
            <a:r>
              <a:rPr lang="zh-CN" altLang="en-US" dirty="0">
                <a:solidFill>
                  <a:srgbClr val="FF0000"/>
                </a:solidFill>
              </a:rPr>
              <a:t>注入、直接注入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进程替换（</a:t>
            </a:r>
            <a:r>
              <a:rPr lang="en-US" altLang="zh-CN" dirty="0"/>
              <a:t>Process Replacement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>
                <a:solidFill>
                  <a:srgbClr val="FF0000"/>
                </a:solidFill>
              </a:rPr>
              <a:t>Suspended State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Hook</a:t>
            </a:r>
            <a:r>
              <a:rPr lang="zh-CN" altLang="en-US" dirty="0"/>
              <a:t>注入（</a:t>
            </a:r>
            <a:r>
              <a:rPr lang="en-US" altLang="zh-CN" dirty="0"/>
              <a:t>Hook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>
                <a:solidFill>
                  <a:srgbClr val="FF0000"/>
                </a:solidFill>
              </a:rPr>
              <a:t>Local Hook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Remote Hook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Detours</a:t>
            </a:r>
            <a:r>
              <a:rPr lang="zh-CN" altLang="en-US" dirty="0"/>
              <a:t>技术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>
                <a:solidFill>
                  <a:srgbClr val="FF0000"/>
                </a:solidFill>
              </a:rPr>
              <a:t>R77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APC</a:t>
            </a:r>
            <a:r>
              <a:rPr lang="zh-CN" altLang="en-US" dirty="0"/>
              <a:t>注入（</a:t>
            </a:r>
            <a:r>
              <a:rPr lang="en-US" altLang="zh-CN" dirty="0"/>
              <a:t>APC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 err="1">
                <a:solidFill>
                  <a:srgbClr val="FF0000"/>
                </a:solidFill>
              </a:rPr>
              <a:t>Alertable</a:t>
            </a:r>
            <a:r>
              <a:rPr lang="en-US" altLang="zh-CN" dirty="0">
                <a:solidFill>
                  <a:srgbClr val="FF0000"/>
                </a:solidFill>
              </a:rPr>
              <a:t> State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41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A41C-E10E-6E4C-A1D6-86C9940D2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9375"/>
            <a:ext cx="12192000" cy="216376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4900" dirty="0"/>
              <a:t>恶意代码分析与防治技术</a:t>
            </a:r>
            <a:br>
              <a:rPr lang="en-US" altLang="zh-CN" dirty="0"/>
            </a:br>
            <a:r>
              <a:rPr lang="zh-CN" altLang="en-US" sz="4400" dirty="0"/>
              <a:t>第</a:t>
            </a:r>
            <a:r>
              <a:rPr lang="en-US" altLang="zh-CN" sz="4400" dirty="0"/>
              <a:t>12</a:t>
            </a:r>
            <a:r>
              <a:rPr lang="zh-CN" altLang="en-US" sz="4400"/>
              <a:t>章  隐蔽执行技术</a:t>
            </a:r>
            <a:br>
              <a:rPr lang="en-US" dirty="0"/>
            </a:br>
            <a:endParaRPr lang="en-US" altLang="zh-CN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E904AD-BD03-4A4D-B034-4B92C9B52C16}"/>
              </a:ext>
            </a:extLst>
          </p:cNvPr>
          <p:cNvSpPr txBox="1">
            <a:spLocks/>
          </p:cNvSpPr>
          <p:nvPr/>
        </p:nvSpPr>
        <p:spPr bwMode="auto">
          <a:xfrm>
            <a:off x="2895600" y="3936629"/>
            <a:ext cx="64008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0CA9E-F3E8-9040-8D77-466D6FC5854E}"/>
              </a:ext>
            </a:extLst>
          </p:cNvPr>
          <p:cNvSpPr txBox="1">
            <a:spLocks/>
          </p:cNvSpPr>
          <p:nvPr/>
        </p:nvSpPr>
        <p:spPr bwMode="auto">
          <a:xfrm>
            <a:off x="3206750" y="5180013"/>
            <a:ext cx="6400800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defRPr/>
            </a:pPr>
            <a:endParaRPr lang="en-US" altLang="zh-CN" sz="3200" b="0" i="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1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0.0"/>
  <p:tag name="RAINPROBLEMTYPE" val="MultipleChoiceMA"/>
  <p:tag name="RAINPROBLEM" val="MultipleChoiceMA"/>
  <p:tag name="PROBLEMSCORE_HALF" val="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7539</TotalTime>
  <Words>2450</Words>
  <Application>Microsoft Office PowerPoint</Application>
  <PresentationFormat>宽屏</PresentationFormat>
  <Paragraphs>487</Paragraphs>
  <Slides>93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2" baseType="lpstr">
      <vt:lpstr>-apple-system</vt:lpstr>
      <vt:lpstr>Courier</vt:lpstr>
      <vt:lpstr>宋体</vt:lpstr>
      <vt:lpstr>Microsoft Yahei</vt:lpstr>
      <vt:lpstr>Arial</vt:lpstr>
      <vt:lpstr>Calibri</vt:lpstr>
      <vt:lpstr>Times New Roman</vt:lpstr>
      <vt:lpstr>Wingdings</vt:lpstr>
      <vt:lpstr>2_400TGp_globalcity_light_ani</vt:lpstr>
      <vt:lpstr>恶意代码分析与防治技术 第12章  隐蔽执行技术</vt:lpstr>
      <vt:lpstr>PowerPoint 演示文稿</vt:lpstr>
      <vt:lpstr>知识点</vt:lpstr>
      <vt:lpstr>启动器（Launchers）</vt:lpstr>
      <vt:lpstr>Purpose of a Launcher</vt:lpstr>
      <vt:lpstr>Purpose of a Launcher</vt:lpstr>
      <vt:lpstr>Encryption or Compression</vt:lpstr>
      <vt:lpstr>PowerPoint 演示文稿</vt:lpstr>
      <vt:lpstr>进程注入（Process Injection）</vt:lpstr>
      <vt:lpstr>PowerPoint 演示文稿</vt:lpstr>
      <vt:lpstr>进程注入（Process Injection）</vt:lpstr>
      <vt:lpstr>进程注入</vt:lpstr>
      <vt:lpstr>进程注入</vt:lpstr>
      <vt:lpstr>DLL 注入</vt:lpstr>
      <vt:lpstr>获取权限</vt:lpstr>
      <vt:lpstr>进程遍历</vt:lpstr>
      <vt:lpstr>创建远程线程</vt:lpstr>
      <vt:lpstr>PowerPoint 演示文稿</vt:lpstr>
      <vt:lpstr>DLL 注入</vt:lpstr>
      <vt:lpstr>DLL注入</vt:lpstr>
      <vt:lpstr>直接注入</vt:lpstr>
      <vt:lpstr>直接注入</vt:lpstr>
      <vt:lpstr>进程注入</vt:lpstr>
      <vt:lpstr>PowerPoint 演示文稿</vt:lpstr>
      <vt:lpstr>PowerPoint 演示文稿</vt:lpstr>
      <vt:lpstr>PowerPoint 演示文稿</vt:lpstr>
      <vt:lpstr>PowerPoint 演示文稿</vt:lpstr>
      <vt:lpstr>检测进程注入</vt:lpstr>
      <vt:lpstr>PowerPoint 演示文稿</vt:lpstr>
      <vt:lpstr>缓解进程注入</vt:lpstr>
      <vt:lpstr>进程替换（Process Replacement）</vt:lpstr>
      <vt:lpstr>PowerPoint 演示文稿</vt:lpstr>
      <vt:lpstr>进程替换</vt:lpstr>
      <vt:lpstr>Suspended State</vt:lpstr>
      <vt:lpstr>PowerPoint 演示文稿</vt:lpstr>
      <vt:lpstr>PowerPoint 演示文稿</vt:lpstr>
      <vt:lpstr>PowerPoint 演示文稿</vt:lpstr>
      <vt:lpstr>进程替换</vt:lpstr>
      <vt:lpstr>进程替换</vt:lpstr>
      <vt:lpstr>进程替换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进程替换攻击</vt:lpstr>
      <vt:lpstr>PowerPoint 演示文稿</vt:lpstr>
      <vt:lpstr>线程执行劫持（Thread Execution Hijacking）</vt:lpstr>
      <vt:lpstr>Hook 注入（Hook Injection）</vt:lpstr>
      <vt:lpstr>PowerPoint 演示文稿</vt:lpstr>
      <vt:lpstr>Hook 注入</vt:lpstr>
      <vt:lpstr>SetWindowsEx</vt:lpstr>
      <vt:lpstr>SetWindowsEx</vt:lpstr>
      <vt:lpstr>PowerPoint 演示文稿</vt:lpstr>
      <vt:lpstr>PowerPoint 演示文稿</vt:lpstr>
      <vt:lpstr>本地钩子和远程钩子</vt:lpstr>
      <vt:lpstr>High-Level and Low-Level  Remote Hooks</vt:lpstr>
      <vt:lpstr>Keyloggers Using Hooks</vt:lpstr>
      <vt:lpstr>SetWindowsHookEx</vt:lpstr>
      <vt:lpstr>钩子链（hook chain）</vt:lpstr>
      <vt:lpstr>目标线程</vt:lpstr>
      <vt:lpstr>PowerPoint 演示文稿</vt:lpstr>
      <vt:lpstr>目标线程</vt:lpstr>
      <vt:lpstr>PowerPoint 演示文稿</vt:lpstr>
      <vt:lpstr>PowerPoint 演示文稿</vt:lpstr>
      <vt:lpstr>PowerPoint 演示文稿</vt:lpstr>
      <vt:lpstr>PowerPoint 演示文稿</vt:lpstr>
      <vt:lpstr>Detours技术</vt:lpstr>
      <vt:lpstr>Detours技术</vt:lpstr>
      <vt:lpstr>Detours</vt:lpstr>
      <vt:lpstr>Detours技术</vt:lpstr>
      <vt:lpstr>Trojanize notepad.exe</vt:lpstr>
      <vt:lpstr>r77 Rootkit</vt:lpstr>
      <vt:lpstr>Detours技术</vt:lpstr>
      <vt:lpstr>PowerPoint 演示文稿</vt:lpstr>
      <vt:lpstr>APC注入（APC Injection）</vt:lpstr>
      <vt:lpstr>Asynchronous Procedure Call (APC)</vt:lpstr>
      <vt:lpstr>APC 注入</vt:lpstr>
      <vt:lpstr>APC 注入</vt:lpstr>
      <vt:lpstr>APC 注入</vt:lpstr>
      <vt:lpstr>用户模式APC 注入</vt:lpstr>
      <vt:lpstr>QueueUserAPC</vt:lpstr>
      <vt:lpstr>PowerPoint 演示文稿</vt:lpstr>
      <vt:lpstr>内核模式APC注入</vt:lpstr>
      <vt:lpstr>PowerPoint 演示文稿</vt:lpstr>
      <vt:lpstr>T1055.004</vt:lpstr>
      <vt:lpstr>ACP注入的案例</vt:lpstr>
      <vt:lpstr>PowerPoint 演示文稿</vt:lpstr>
      <vt:lpstr>APC注入攻击的防治</vt:lpstr>
      <vt:lpstr>PowerPoint 演示文稿</vt:lpstr>
      <vt:lpstr>PowerPoint 演示文稿</vt:lpstr>
      <vt:lpstr>知识点</vt:lpstr>
      <vt:lpstr>恶意代码分析与防治技术 第12章  隐蔽执行技术 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Malware Analysis</dc:title>
  <dc:creator>Sam Bowne</dc:creator>
  <cp:lastModifiedBy>王志</cp:lastModifiedBy>
  <cp:revision>636</cp:revision>
  <cp:lastPrinted>2018-05-30T05:56:32Z</cp:lastPrinted>
  <dcterms:created xsi:type="dcterms:W3CDTF">2013-08-16T17:07:40Z</dcterms:created>
  <dcterms:modified xsi:type="dcterms:W3CDTF">2023-11-30T08:52:57Z</dcterms:modified>
</cp:coreProperties>
</file>